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7" r:id="rId2"/>
  </p:sldMasterIdLst>
  <p:notesMasterIdLst>
    <p:notesMasterId r:id="rId26"/>
  </p:notesMasterIdLst>
  <p:sldIdLst>
    <p:sldId id="379" r:id="rId3"/>
    <p:sldId id="377" r:id="rId4"/>
    <p:sldId id="378" r:id="rId5"/>
    <p:sldId id="370" r:id="rId6"/>
    <p:sldId id="333" r:id="rId7"/>
    <p:sldId id="389" r:id="rId8"/>
    <p:sldId id="418" r:id="rId9"/>
    <p:sldId id="390" r:id="rId10"/>
    <p:sldId id="420" r:id="rId11"/>
    <p:sldId id="398" r:id="rId12"/>
    <p:sldId id="393" r:id="rId13"/>
    <p:sldId id="394" r:id="rId14"/>
    <p:sldId id="441" r:id="rId15"/>
    <p:sldId id="440" r:id="rId16"/>
    <p:sldId id="433" r:id="rId17"/>
    <p:sldId id="449" r:id="rId18"/>
    <p:sldId id="429" r:id="rId19"/>
    <p:sldId id="428" r:id="rId20"/>
    <p:sldId id="432" r:id="rId21"/>
    <p:sldId id="446" r:id="rId22"/>
    <p:sldId id="448" r:id="rId23"/>
    <p:sldId id="434" r:id="rId24"/>
    <p:sldId id="430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00FFFF"/>
    <a:srgbClr val="00CC66"/>
    <a:srgbClr val="CC0066"/>
    <a:srgbClr val="FF9900"/>
    <a:srgbClr val="FFFF99"/>
    <a:srgbClr val="000099"/>
    <a:srgbClr val="99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5941" autoAdjust="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86;&#1074;&#1072;&#1103;%20&#1087;&#1072;&#1087;&#1082;&#1072;%20(2)\&#1050;&#1085;&#1080;&#1075;&#1072;1+&#1082;&#1072;&#1079;&#1072;&#1085;&#110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%20&#1076;&#1086;%2003.03.2015\2015_&#1083;&#1077;&#1082;&#1094;&#1080;&#1080;+&#1074;&#1099;&#1089;&#1090;&#1091;&#1087;&#1083;&#1077;&#1085;&#1080;&#1103;\&#1076;&#1077;&#1082;&#1072;&#1073;&#1088;&#1100;%202015\&#1050;&#1085;&#1080;&#1075;&#1072;2000-2015+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6;&#1072;&#1073;&#1086;&#1095;&#1080;&#1081;%20&#1089;&#1090;&#1086;&#1083;%20&#1076;&#1086;%2003.03.2015\2015_&#1083;&#1077;&#1082;&#1094;&#1080;&#1080;+&#1074;&#1099;&#1089;&#1090;&#1091;&#1087;&#1083;&#1077;&#1085;&#1080;&#1103;\&#1076;&#1077;&#1082;&#1072;&#1073;&#1088;&#1100;%202015\&#1050;&#1085;&#1080;&#1075;&#1072;2000-2015+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%20&#1076;&#1086;%2003.03.2015\2015_&#1083;&#1077;&#1082;&#1094;&#1080;&#1080;+&#1074;&#1099;&#1089;&#1090;&#1091;&#1087;&#1083;&#1077;&#1085;&#1080;&#1103;\&#1076;&#1077;&#1082;&#1072;&#1073;&#1088;&#1100;%202015\&#1050;&#1085;&#1080;&#1075;&#1072;2000-2015+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86;&#1074;&#1072;&#1103;%20&#1087;&#1072;&#1087;&#1082;&#1072;%20(3)\&#1041;&#1050;&#1052;&#1057;%20&#1074;&#1099;&#1073;&#1086;&#1088;&#1082;&#107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86;&#1074;&#1072;&#1103;%20&#1087;&#1072;&#1087;&#1082;&#1072;%20(3)\&#1041;&#1050;&#1052;&#1057;%20&#1074;&#1099;&#1073;&#1086;&#1088;&#1082;&#107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86;&#1074;&#1072;&#1103;%20&#1087;&#1072;&#1087;&#1082;&#1072;%20(3)\&#1041;&#1050;&#1052;&#1057;%20&#1074;&#1099;&#1073;&#1086;&#1088;&#1082;&#1072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86;&#1074;&#1072;&#1103;%20&#1087;&#1072;&#1087;&#1082;&#1072;%20(3)\&#1041;&#1050;&#1052;&#1057;%20&#1074;&#1099;&#1073;&#1086;&#1088;&#1082;&#1072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%20&#1076;&#1086;%2003.03.2015\2015_&#1083;&#1077;&#1082;&#1094;&#1080;&#1080;+&#1074;&#1099;&#1089;&#1090;&#1091;&#1087;&#1083;&#1077;&#1085;&#1080;&#1103;\&#1076;&#1077;&#1082;&#1072;&#1073;&#1088;&#1100;%202015\&#1050;&#1085;&#1080;&#1075;&#1072;2000-2015+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%20&#1076;&#1086;%2003.03.2015\2015_&#1083;&#1077;&#1082;&#1094;&#1080;&#1080;+&#1074;&#1099;&#1089;&#1090;&#1091;&#1087;&#1083;&#1077;&#1085;&#1080;&#1103;\&#1076;&#1077;&#1082;&#1072;&#1073;&#1088;&#1100;%202015\&#1057;&#1084;&#1077;&#1088;&#1085;&#1086;&#1089;&#1090;&#1100;%20&#1086;&#1090;%20&#1056;&#1040;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%20&#1076;&#1086;%2003.03.2015\2015_&#1083;&#1077;&#1082;&#1094;&#1080;&#1080;+&#1074;&#1099;&#1089;&#1090;&#1091;&#1087;&#1083;&#1077;&#1085;&#1080;&#1103;\&#1076;&#1077;&#1082;&#1072;&#1073;&#1088;&#1100;%202015\&#1057;&#1084;&#1077;&#1088;&#1085;&#1086;&#1089;&#1090;&#1100;%20&#1086;&#1090;%20&#1056;&#1040;%202014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6;&#1072;&#1073;&#1086;&#1095;&#1080;&#1081;%20&#1089;&#1090;&#1086;&#1083;%20&#1076;&#1086;%2003.03.2015\2015_&#1083;&#1077;&#1082;&#1094;&#1080;&#1080;+&#1074;&#1099;&#1089;&#1090;&#1091;&#1087;&#1083;&#1077;&#1085;&#1080;&#1103;\&#1076;&#1077;&#1082;&#1072;&#1073;&#1088;&#1100;%202015\&#1050;&#1085;&#1080;&#1075;&#1072;2000-2015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Лист1!$H$56</c:f>
              <c:strCache>
                <c:ptCount val="1"/>
                <c:pt idx="0">
                  <c:v>Тульская область</c:v>
                </c:pt>
              </c:strCache>
            </c:strRef>
          </c:tx>
          <c:spPr>
            <a:ln w="38100">
              <a:solidFill>
                <a:srgbClr val="FFFF00"/>
              </a:solidFill>
            </a:ln>
            <a:effectLst/>
          </c:spPr>
          <c:marker>
            <c:symbol val="circle"/>
            <c:size val="9"/>
            <c:spPr>
              <a:solidFill>
                <a:srgbClr val="FFFF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Лист1!$G$57:$G$71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Лист1!$H$57:$H$71</c:f>
              <c:numCache>
                <c:formatCode>0.0</c:formatCode>
                <c:ptCount val="15"/>
                <c:pt idx="0" formatCode="General">
                  <c:v>21</c:v>
                </c:pt>
                <c:pt idx="1">
                  <c:v>21.5</c:v>
                </c:pt>
                <c:pt idx="2" formatCode="General">
                  <c:v>21.8</c:v>
                </c:pt>
                <c:pt idx="3" formatCode="General">
                  <c:v>22.6</c:v>
                </c:pt>
                <c:pt idx="4" formatCode="General">
                  <c:v>21.7</c:v>
                </c:pt>
                <c:pt idx="5" formatCode="General">
                  <c:v>22</c:v>
                </c:pt>
                <c:pt idx="6" formatCode="General">
                  <c:v>20.9</c:v>
                </c:pt>
                <c:pt idx="7" formatCode="General">
                  <c:v>20.399999999999999</c:v>
                </c:pt>
                <c:pt idx="8" formatCode="General">
                  <c:v>20.399999999999999</c:v>
                </c:pt>
                <c:pt idx="9" formatCode="General">
                  <c:v>19.399999999999999</c:v>
                </c:pt>
                <c:pt idx="10" formatCode="General">
                  <c:v>19.3</c:v>
                </c:pt>
                <c:pt idx="11" formatCode="General">
                  <c:v>17.7</c:v>
                </c:pt>
                <c:pt idx="12" formatCode="General">
                  <c:v>17.7</c:v>
                </c:pt>
                <c:pt idx="13" formatCode="General">
                  <c:v>17.399999999999999</c:v>
                </c:pt>
                <c:pt idx="14" formatCode="General">
                  <c:v>17.100000000000001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Лист1!$I$56</c:f>
              <c:strCache>
                <c:ptCount val="1"/>
                <c:pt idx="0">
                  <c:v>РФ</c:v>
                </c:pt>
              </c:strCache>
            </c:strRef>
          </c:tx>
          <c:spPr>
            <a:ln w="47625"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Лист1!$G$57:$G$71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Лист1!$I$57:$I$71</c:f>
              <c:numCache>
                <c:formatCode>General</c:formatCode>
                <c:ptCount val="15"/>
                <c:pt idx="0">
                  <c:v>15.4</c:v>
                </c:pt>
                <c:pt idx="1">
                  <c:v>15.6</c:v>
                </c:pt>
                <c:pt idx="2">
                  <c:v>16.2</c:v>
                </c:pt>
                <c:pt idx="3">
                  <c:v>16.399999999999999</c:v>
                </c:pt>
                <c:pt idx="4">
                  <c:v>16</c:v>
                </c:pt>
                <c:pt idx="5">
                  <c:v>16.100000000000001</c:v>
                </c:pt>
                <c:pt idx="6">
                  <c:v>15.2</c:v>
                </c:pt>
                <c:pt idx="7">
                  <c:v>14.6</c:v>
                </c:pt>
                <c:pt idx="8">
                  <c:v>14.6</c:v>
                </c:pt>
                <c:pt idx="9">
                  <c:v>14.2</c:v>
                </c:pt>
                <c:pt idx="10">
                  <c:v>14.2</c:v>
                </c:pt>
                <c:pt idx="11">
                  <c:v>13.5</c:v>
                </c:pt>
                <c:pt idx="12">
                  <c:v>13.3</c:v>
                </c:pt>
                <c:pt idx="13">
                  <c:v>13</c:v>
                </c:pt>
                <c:pt idx="14">
                  <c:v>13.1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84096"/>
        <c:axId val="24489984"/>
      </c:lineChart>
      <c:catAx>
        <c:axId val="244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89984"/>
        <c:crosses val="autoZero"/>
        <c:auto val="1"/>
        <c:lblAlgn val="ctr"/>
        <c:lblOffset val="100"/>
        <c:noMultiLvlLbl val="0"/>
      </c:catAx>
      <c:valAx>
        <c:axId val="244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84096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dPt>
            <c:idx val="0"/>
            <c:bubble3D val="0"/>
            <c:spPr>
              <a:solidFill>
                <a:srgbClr val="00FF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1"/>
              <c:layout>
                <c:manualLayout>
                  <c:x val="0.11582134154511857"/>
                  <c:y val="-0.359362438087844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Лист1!$C$35:$C$36</c:f>
              <c:strCache>
                <c:ptCount val="2"/>
                <c:pt idx="0">
                  <c:v>м</c:v>
                </c:pt>
                <c:pt idx="1">
                  <c:v>ж</c:v>
                </c:pt>
              </c:strCache>
            </c:strRef>
          </c:cat>
          <c:val>
            <c:numRef>
              <c:f>Лист1!$D$35:$D$36</c:f>
              <c:numCache>
                <c:formatCode>General</c:formatCode>
                <c:ptCount val="2"/>
                <c:pt idx="0">
                  <c:v>25</c:v>
                </c:pt>
                <c:pt idx="1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3312848280015672"/>
          <c:y val="0.40140401066548154"/>
          <c:w val="8.8897724814201926E-2"/>
          <c:h val="0.19131300225900827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h="127000"/>
    </a:sp3d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Лист1!$C$44</c:f>
              <c:strCache>
                <c:ptCount val="1"/>
                <c:pt idx="0">
                  <c:v>в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Лист1!$D$43:$R$43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Лист1!$D$44:$R$44</c:f>
              <c:numCache>
                <c:formatCode>0.0</c:formatCode>
                <c:ptCount val="15"/>
                <c:pt idx="0">
                  <c:v>67.64840182648399</c:v>
                </c:pt>
                <c:pt idx="1">
                  <c:v>63.033872976338742</c:v>
                </c:pt>
                <c:pt idx="2">
                  <c:v>65.587964774951061</c:v>
                </c:pt>
                <c:pt idx="3">
                  <c:v>67.605801772763883</c:v>
                </c:pt>
                <c:pt idx="4">
                  <c:v>61.888812785388112</c:v>
                </c:pt>
                <c:pt idx="5">
                  <c:v>71.531898238747573</c:v>
                </c:pt>
                <c:pt idx="6">
                  <c:v>62.103196347031975</c:v>
                </c:pt>
                <c:pt idx="7">
                  <c:v>65.205479452054774</c:v>
                </c:pt>
                <c:pt idx="8">
                  <c:v>60.270776255707766</c:v>
                </c:pt>
                <c:pt idx="9">
                  <c:v>63.415981735159832</c:v>
                </c:pt>
                <c:pt idx="10">
                  <c:v>64.570645792563568</c:v>
                </c:pt>
                <c:pt idx="11">
                  <c:v>63.545626975763945</c:v>
                </c:pt>
                <c:pt idx="12">
                  <c:v>62.769230769230766</c:v>
                </c:pt>
                <c:pt idx="13">
                  <c:v>71.461538461538467</c:v>
                </c:pt>
                <c:pt idx="14">
                  <c:v>67.173913043478251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89472"/>
        <c:axId val="34491008"/>
      </c:lineChart>
      <c:catAx>
        <c:axId val="344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491008"/>
        <c:crosses val="autoZero"/>
        <c:auto val="1"/>
        <c:lblAlgn val="ctr"/>
        <c:lblOffset val="100"/>
        <c:noMultiLvlLbl val="0"/>
      </c:catAx>
      <c:valAx>
        <c:axId val="34491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3448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8187304585206"/>
          <c:y val="5.9984647352539749E-2"/>
          <c:w val="0.60498709468789191"/>
          <c:h val="0.6838447845757386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dPt>
            <c:idx val="0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-2.0809308107216418E-2"/>
                  <c:y val="3.043491261634182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792272088815544E-2"/>
                  <c:y val="-5.51875391639065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Лист1!$C$38:$C$39</c:f>
              <c:strCache>
                <c:ptCount val="2"/>
                <c:pt idx="0">
                  <c:v>М05</c:v>
                </c:pt>
                <c:pt idx="1">
                  <c:v>М06</c:v>
                </c:pt>
              </c:strCache>
            </c:strRef>
          </c:cat>
          <c:val>
            <c:numRef>
              <c:f>Лист1!$D$38:$D$39</c:f>
              <c:numCache>
                <c:formatCode>General</c:formatCode>
                <c:ptCount val="2"/>
                <c:pt idx="0">
                  <c:v>146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5838295745225259"/>
          <c:w val="0.16687154224550785"/>
          <c:h val="0.19131300225900827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h="127000"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M00-M25</a:t>
            </a:r>
            <a:r>
              <a:rPr lang="ru-RU" dirty="0" smtClean="0"/>
              <a:t>-</a:t>
            </a:r>
            <a:r>
              <a:rPr lang="ru-RU" sz="1800" b="1" i="0" u="none" strike="noStrike" baseline="0" dirty="0" err="1" smtClean="0"/>
              <a:t>Артропатии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Лист1!$A$70</c:f>
              <c:strCache>
                <c:ptCount val="1"/>
                <c:pt idx="0">
                  <c:v>M00-M25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Лист1!$B$69:$P$69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Лист1!$B$70:$P$70</c:f>
              <c:numCache>
                <c:formatCode>General</c:formatCode>
                <c:ptCount val="15"/>
                <c:pt idx="0">
                  <c:v>61</c:v>
                </c:pt>
                <c:pt idx="1">
                  <c:v>36</c:v>
                </c:pt>
                <c:pt idx="2">
                  <c:v>70</c:v>
                </c:pt>
                <c:pt idx="3">
                  <c:v>54</c:v>
                </c:pt>
                <c:pt idx="4">
                  <c:v>46</c:v>
                </c:pt>
                <c:pt idx="5">
                  <c:v>45</c:v>
                </c:pt>
                <c:pt idx="6">
                  <c:v>54</c:v>
                </c:pt>
                <c:pt idx="7">
                  <c:v>30</c:v>
                </c:pt>
                <c:pt idx="8">
                  <c:v>39</c:v>
                </c:pt>
                <c:pt idx="9">
                  <c:v>27</c:v>
                </c:pt>
                <c:pt idx="10">
                  <c:v>39</c:v>
                </c:pt>
                <c:pt idx="11">
                  <c:v>33</c:v>
                </c:pt>
                <c:pt idx="12">
                  <c:v>49</c:v>
                </c:pt>
                <c:pt idx="13">
                  <c:v>40</c:v>
                </c:pt>
                <c:pt idx="1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9072"/>
        <c:axId val="25220608"/>
      </c:barChart>
      <c:catAx>
        <c:axId val="2521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20608"/>
        <c:crosses val="autoZero"/>
        <c:auto val="1"/>
        <c:lblAlgn val="ctr"/>
        <c:lblOffset val="100"/>
        <c:noMultiLvlLbl val="0"/>
      </c:catAx>
      <c:valAx>
        <c:axId val="25220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21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M30-M36</a:t>
            </a:r>
            <a:r>
              <a:rPr lang="ru-RU" sz="1600" dirty="0" smtClean="0"/>
              <a:t>-</a:t>
            </a:r>
            <a:r>
              <a:rPr lang="ru-RU" sz="1600" b="1" i="0" u="none" strike="noStrike" baseline="0" dirty="0" smtClean="0"/>
              <a:t>Системные поражения соединительной ткани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Лист1!$A$111</c:f>
              <c:strCache>
                <c:ptCount val="1"/>
                <c:pt idx="0">
                  <c:v>M30-M36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Лист1!$B$110:$P$110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Лист1!$B$111:$P$111</c:f>
              <c:numCache>
                <c:formatCode>General</c:formatCode>
                <c:ptCount val="15"/>
                <c:pt idx="0">
                  <c:v>21</c:v>
                </c:pt>
                <c:pt idx="1">
                  <c:v>28</c:v>
                </c:pt>
                <c:pt idx="2">
                  <c:v>14</c:v>
                </c:pt>
                <c:pt idx="3">
                  <c:v>9</c:v>
                </c:pt>
                <c:pt idx="4">
                  <c:v>20</c:v>
                </c:pt>
                <c:pt idx="5">
                  <c:v>19</c:v>
                </c:pt>
                <c:pt idx="6">
                  <c:v>18</c:v>
                </c:pt>
                <c:pt idx="7">
                  <c:v>4</c:v>
                </c:pt>
                <c:pt idx="8">
                  <c:v>13</c:v>
                </c:pt>
                <c:pt idx="9">
                  <c:v>17</c:v>
                </c:pt>
                <c:pt idx="10">
                  <c:v>10</c:v>
                </c:pt>
                <c:pt idx="11">
                  <c:v>6</c:v>
                </c:pt>
                <c:pt idx="12">
                  <c:v>15</c:v>
                </c:pt>
                <c:pt idx="13">
                  <c:v>12</c:v>
                </c:pt>
                <c:pt idx="1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96224"/>
        <c:axId val="24197760"/>
      </c:barChart>
      <c:catAx>
        <c:axId val="241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97760"/>
        <c:crosses val="autoZero"/>
        <c:auto val="1"/>
        <c:lblAlgn val="ctr"/>
        <c:lblOffset val="100"/>
        <c:noMultiLvlLbl val="0"/>
      </c:catAx>
      <c:valAx>
        <c:axId val="24197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19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M40-M54</a:t>
            </a:r>
            <a:r>
              <a:rPr lang="ru-RU" dirty="0" smtClean="0"/>
              <a:t>-</a:t>
            </a:r>
            <a:r>
              <a:rPr lang="ru-RU" sz="1800" b="1" i="0" u="none" strike="noStrike" baseline="0" dirty="0" err="1" smtClean="0"/>
              <a:t>Дорсопатии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Лист1!$A$113</c:f>
              <c:strCache>
                <c:ptCount val="1"/>
                <c:pt idx="0">
                  <c:v>M40-M54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numRef>
              <c:f>Лист1!$B$112:$P$112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Лист1!$B$113:$P$113</c:f>
              <c:numCache>
                <c:formatCode>General</c:formatCode>
                <c:ptCount val="15"/>
                <c:pt idx="0">
                  <c:v>9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  <c:pt idx="10">
                  <c:v>2</c:v>
                </c:pt>
                <c:pt idx="11">
                  <c:v>9</c:v>
                </c:pt>
                <c:pt idx="12">
                  <c:v>4</c:v>
                </c:pt>
                <c:pt idx="13">
                  <c:v>12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09664"/>
        <c:axId val="24236032"/>
      </c:barChart>
      <c:catAx>
        <c:axId val="242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236032"/>
        <c:crosses val="autoZero"/>
        <c:auto val="1"/>
        <c:lblAlgn val="ctr"/>
        <c:lblOffset val="100"/>
        <c:noMultiLvlLbl val="0"/>
      </c:catAx>
      <c:valAx>
        <c:axId val="24236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20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M80-M94</a:t>
            </a:r>
            <a:r>
              <a:rPr lang="ru-RU" dirty="0" smtClean="0"/>
              <a:t>-</a:t>
            </a:r>
            <a:r>
              <a:rPr lang="ru-RU" sz="1800" b="1" i="0" u="none" strike="noStrike" baseline="0" dirty="0" err="1" smtClean="0"/>
              <a:t>Остеопатии</a:t>
            </a:r>
            <a:r>
              <a:rPr lang="ru-RU" sz="1800" b="1" i="0" u="none" strike="noStrike" baseline="0" dirty="0" smtClean="0"/>
              <a:t> и </a:t>
            </a:r>
            <a:r>
              <a:rPr lang="ru-RU" sz="1800" b="1" i="0" u="none" strike="noStrike" baseline="0" dirty="0" err="1" smtClean="0"/>
              <a:t>хондропатии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Лист1!$A$115</c:f>
              <c:strCache>
                <c:ptCount val="1"/>
                <c:pt idx="0">
                  <c:v>M80-M94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numRef>
              <c:f>Лист1!$B$114:$P$114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Лист1!$B$115:$P$115</c:f>
              <c:numCache>
                <c:formatCode>General</c:formatCode>
                <c:ptCount val="15"/>
                <c:pt idx="0">
                  <c:v>48</c:v>
                </c:pt>
                <c:pt idx="1">
                  <c:v>22</c:v>
                </c:pt>
                <c:pt idx="2">
                  <c:v>64</c:v>
                </c:pt>
                <c:pt idx="3">
                  <c:v>49</c:v>
                </c:pt>
                <c:pt idx="4">
                  <c:v>67</c:v>
                </c:pt>
                <c:pt idx="5">
                  <c:v>56</c:v>
                </c:pt>
                <c:pt idx="6">
                  <c:v>41</c:v>
                </c:pt>
                <c:pt idx="7">
                  <c:v>52</c:v>
                </c:pt>
                <c:pt idx="8">
                  <c:v>26</c:v>
                </c:pt>
                <c:pt idx="9">
                  <c:v>29</c:v>
                </c:pt>
                <c:pt idx="10">
                  <c:v>24</c:v>
                </c:pt>
                <c:pt idx="11">
                  <c:v>22</c:v>
                </c:pt>
                <c:pt idx="12">
                  <c:v>13</c:v>
                </c:pt>
                <c:pt idx="13">
                  <c:v>44</c:v>
                </c:pt>
                <c:pt idx="14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07840"/>
        <c:axId val="25113728"/>
      </c:barChart>
      <c:catAx>
        <c:axId val="251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113728"/>
        <c:crosses val="autoZero"/>
        <c:auto val="1"/>
        <c:lblAlgn val="ctr"/>
        <c:lblOffset val="100"/>
        <c:noMultiLvlLbl val="0"/>
      </c:catAx>
      <c:valAx>
        <c:axId val="251137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10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842325264897446E-2"/>
          <c:y val="3.3449348539817424E-2"/>
          <c:w val="0.9425527364634978"/>
          <c:h val="0.75633095364882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Лист1!$F$111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7C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Лист1!$E$112:$E$121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Лист1!$F$112:$F$121</c:f>
              <c:numCache>
                <c:formatCode>General</c:formatCode>
                <c:ptCount val="10"/>
                <c:pt idx="0">
                  <c:v>25.4</c:v>
                </c:pt>
                <c:pt idx="1">
                  <c:v>27.9</c:v>
                </c:pt>
                <c:pt idx="2">
                  <c:v>28.4</c:v>
                </c:pt>
                <c:pt idx="3">
                  <c:v>25.6</c:v>
                </c:pt>
                <c:pt idx="4">
                  <c:v>22.5</c:v>
                </c:pt>
                <c:pt idx="5">
                  <c:v>25</c:v>
                </c:pt>
                <c:pt idx="6">
                  <c:v>24.7</c:v>
                </c:pt>
                <c:pt idx="7">
                  <c:v>23.8</c:v>
                </c:pt>
                <c:pt idx="8">
                  <c:v>23.9</c:v>
                </c:pt>
                <c:pt idx="9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Лист1!$G$111</c:f>
              <c:strCache>
                <c:ptCount val="1"/>
                <c:pt idx="0">
                  <c:v>ТО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345679012345682E-2"/>
                  <c:y val="-3.040849867256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92E-2"/>
                  <c:y val="-9.122549601768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75308641975311E-2"/>
                  <c:y val="-6.081699734512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2103E-2"/>
                  <c:y val="-3.040849867256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51851851851858E-2"/>
                  <c:y val="-3.040849867256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604938271604947E-2"/>
                  <c:y val="9.122549601768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148148148148147E-2"/>
                  <c:y val="9.122549601768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975308641975311E-2"/>
                  <c:y val="-1.216339946902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518518518518521E-2"/>
                  <c:y val="-1.216339946902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0061728395061731E-2"/>
                  <c:y val="-1.5204249336280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Лист1!$E$112:$E$121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Лист1!$G$112:$G$121</c:f>
              <c:numCache>
                <c:formatCode>General</c:formatCode>
                <c:ptCount val="10"/>
                <c:pt idx="0">
                  <c:v>12.1</c:v>
                </c:pt>
                <c:pt idx="1">
                  <c:v>14.6</c:v>
                </c:pt>
                <c:pt idx="2">
                  <c:v>12.6</c:v>
                </c:pt>
                <c:pt idx="3">
                  <c:v>12.8</c:v>
                </c:pt>
                <c:pt idx="4">
                  <c:v>14.8</c:v>
                </c:pt>
                <c:pt idx="5">
                  <c:v>17.5</c:v>
                </c:pt>
                <c:pt idx="6">
                  <c:v>17.399999999999999</c:v>
                </c:pt>
                <c:pt idx="7">
                  <c:v>12.4</c:v>
                </c:pt>
                <c:pt idx="8">
                  <c:v>12.4</c:v>
                </c:pt>
                <c:pt idx="9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4912"/>
        <c:axId val="24296448"/>
      </c:barChart>
      <c:catAx>
        <c:axId val="242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296448"/>
        <c:crosses val="autoZero"/>
        <c:auto val="1"/>
        <c:lblAlgn val="ctr"/>
        <c:lblOffset val="100"/>
        <c:noMultiLvlLbl val="0"/>
      </c:catAx>
      <c:valAx>
        <c:axId val="24296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294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151100904053665"/>
          <c:y val="0.8677241199276956"/>
          <c:w val="0.21697798191892684"/>
          <c:h val="0.13227588007230448"/>
        </c:manualLayout>
      </c:layout>
      <c:overlay val="0"/>
      <c:txPr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Показатель </a:t>
            </a:r>
            <a:r>
              <a:rPr lang="ru-RU" dirty="0" smtClean="0"/>
              <a:t>смертности от РА </a:t>
            </a:r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100 тыс. </a:t>
            </a:r>
            <a:r>
              <a:rPr lang="ru-RU" dirty="0" smtClean="0"/>
              <a:t>населения   2014</a:t>
            </a:r>
            <a:r>
              <a:rPr lang="ru-RU" baseline="0" dirty="0" smtClean="0"/>
              <a:t> г.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'[Смерность от РА 2014.xlsx]Лист1'!$F$63</c:f>
              <c:strCache>
                <c:ptCount val="1"/>
                <c:pt idx="0">
                  <c:v>Показатель смертности на 100 тыс. населения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FF"/>
              </a:solidFill>
            </c:spPr>
          </c:dPt>
          <c:cat>
            <c:strRef>
              <c:f>'[Смерность от РА 2014.xlsx]Лист1'!$E$64:$E$77</c:f>
              <c:strCache>
                <c:ptCount val="14"/>
                <c:pt idx="0">
                  <c:v>ЦФО</c:v>
                </c:pt>
                <c:pt idx="1">
                  <c:v>Ярославская область</c:v>
                </c:pt>
                <c:pt idx="2">
                  <c:v>Воронежская область</c:v>
                </c:pt>
                <c:pt idx="3">
                  <c:v>Тульская область</c:v>
                </c:pt>
                <c:pt idx="4">
                  <c:v>Владимирская область</c:v>
                </c:pt>
                <c:pt idx="5">
                  <c:v>Орловская область</c:v>
                </c:pt>
                <c:pt idx="6">
                  <c:v>Российская Федерация</c:v>
                </c:pt>
                <c:pt idx="7">
                  <c:v>Ивановская область</c:v>
                </c:pt>
                <c:pt idx="8">
                  <c:v>Курская область</c:v>
                </c:pt>
                <c:pt idx="9">
                  <c:v>Рязанская область</c:v>
                </c:pt>
                <c:pt idx="10">
                  <c:v>Белгородская область</c:v>
                </c:pt>
                <c:pt idx="11">
                  <c:v>Костромская область</c:v>
                </c:pt>
                <c:pt idx="12">
                  <c:v>Липецкая область</c:v>
                </c:pt>
                <c:pt idx="13">
                  <c:v>Калужская область</c:v>
                </c:pt>
              </c:strCache>
            </c:strRef>
          </c:cat>
          <c:val>
            <c:numRef>
              <c:f>'[Смерность от РА 2014.xlsx]Лист1'!$F$64:$F$77</c:f>
              <c:numCache>
                <c:formatCode>General</c:formatCode>
                <c:ptCount val="14"/>
                <c:pt idx="0">
                  <c:v>0.60000000000000009</c:v>
                </c:pt>
                <c:pt idx="1">
                  <c:v>1.2</c:v>
                </c:pt>
                <c:pt idx="2">
                  <c:v>1.4</c:v>
                </c:pt>
                <c:pt idx="3">
                  <c:v>1.5</c:v>
                </c:pt>
                <c:pt idx="4">
                  <c:v>0.4</c:v>
                </c:pt>
                <c:pt idx="5">
                  <c:v>0.4</c:v>
                </c:pt>
                <c:pt idx="6">
                  <c:v>0.5</c:v>
                </c:pt>
                <c:pt idx="7">
                  <c:v>1.1000000000000001</c:v>
                </c:pt>
                <c:pt idx="8">
                  <c:v>0.60000000000000009</c:v>
                </c:pt>
                <c:pt idx="9">
                  <c:v>0.60000000000000009</c:v>
                </c:pt>
                <c:pt idx="10">
                  <c:v>0.30000000000000004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70848"/>
        <c:axId val="25472384"/>
        <c:axId val="0"/>
      </c:bar3DChart>
      <c:catAx>
        <c:axId val="2547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472384"/>
        <c:crosses val="autoZero"/>
        <c:auto val="1"/>
        <c:lblAlgn val="ctr"/>
        <c:lblOffset val="100"/>
        <c:noMultiLvlLbl val="0"/>
      </c:catAx>
      <c:valAx>
        <c:axId val="25472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47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Обеспеченность ревматологами                          на 10000 населения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'[Смерность от РА 2014.xlsx]Лист1'!$F$84</c:f>
              <c:strCache>
                <c:ptCount val="1"/>
                <c:pt idx="0">
                  <c:v>обеспеченность ревматологами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FF"/>
              </a:solidFill>
            </c:spPr>
          </c:dPt>
          <c:cat>
            <c:strRef>
              <c:f>'[Смерность от РА 2014.xlsx]Лист1'!$E$85:$E$98</c:f>
              <c:strCache>
                <c:ptCount val="14"/>
                <c:pt idx="0">
                  <c:v>ЦФО</c:v>
                </c:pt>
                <c:pt idx="1">
                  <c:v>Ярославская область</c:v>
                </c:pt>
                <c:pt idx="2">
                  <c:v>Воронежская область</c:v>
                </c:pt>
                <c:pt idx="3">
                  <c:v>Тульская область</c:v>
                </c:pt>
                <c:pt idx="4">
                  <c:v>Владимирская область</c:v>
                </c:pt>
                <c:pt idx="5">
                  <c:v>Орловская область</c:v>
                </c:pt>
                <c:pt idx="6">
                  <c:v>Российская Федерация</c:v>
                </c:pt>
                <c:pt idx="7">
                  <c:v>Ивановская область</c:v>
                </c:pt>
                <c:pt idx="8">
                  <c:v>Курская область</c:v>
                </c:pt>
                <c:pt idx="9">
                  <c:v>Рязанская область</c:v>
                </c:pt>
                <c:pt idx="10">
                  <c:v>Белгородская область</c:v>
                </c:pt>
                <c:pt idx="11">
                  <c:v>Костромская область</c:v>
                </c:pt>
                <c:pt idx="12">
                  <c:v>Липецкая область</c:v>
                </c:pt>
                <c:pt idx="13">
                  <c:v>Калужская область</c:v>
                </c:pt>
              </c:strCache>
            </c:strRef>
          </c:cat>
          <c:val>
            <c:numRef>
              <c:f>'[Смерность от РА 2014.xlsx]Лист1'!$F$85:$F$98</c:f>
              <c:numCache>
                <c:formatCode>General</c:formatCode>
                <c:ptCount val="14"/>
                <c:pt idx="0">
                  <c:v>0.16</c:v>
                </c:pt>
                <c:pt idx="1">
                  <c:v>0.24000000000000002</c:v>
                </c:pt>
                <c:pt idx="2">
                  <c:v>0.15000000000000002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0.13</c:v>
                </c:pt>
                <c:pt idx="6">
                  <c:v>0.12000000000000001</c:v>
                </c:pt>
                <c:pt idx="7">
                  <c:v>0.12000000000000001</c:v>
                </c:pt>
                <c:pt idx="8">
                  <c:v>0.12000000000000001</c:v>
                </c:pt>
                <c:pt idx="9">
                  <c:v>0.12000000000000001</c:v>
                </c:pt>
                <c:pt idx="10">
                  <c:v>0.1</c:v>
                </c:pt>
                <c:pt idx="11">
                  <c:v>9.0000000000000011E-2</c:v>
                </c:pt>
                <c:pt idx="12">
                  <c:v>9.0000000000000011E-2</c:v>
                </c:pt>
                <c:pt idx="13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098176"/>
        <c:axId val="30099712"/>
        <c:axId val="0"/>
      </c:bar3DChart>
      <c:catAx>
        <c:axId val="3009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099712"/>
        <c:crosses val="autoZero"/>
        <c:auto val="1"/>
        <c:lblAlgn val="ctr"/>
        <c:lblOffset val="100"/>
        <c:noMultiLvlLbl val="0"/>
      </c:catAx>
      <c:valAx>
        <c:axId val="30099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098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M0</a:t>
            </a:r>
            <a:r>
              <a:rPr lang="ru-RU" sz="1800" b="1" i="0" baseline="0" dirty="0" smtClean="0">
                <a:effectLst/>
              </a:rPr>
              <a:t>5</a:t>
            </a:r>
            <a:r>
              <a:rPr lang="en-US" sz="1800" b="1" i="0" baseline="0" dirty="0" smtClean="0">
                <a:effectLst/>
              </a:rPr>
              <a:t>-M</a:t>
            </a:r>
            <a:r>
              <a:rPr lang="ru-RU" sz="1800" b="1" i="0" baseline="0" dirty="0" smtClean="0">
                <a:effectLst/>
              </a:rPr>
              <a:t>06 - </a:t>
            </a:r>
            <a:r>
              <a:rPr lang="ru-RU" sz="1200" b="1" i="0" baseline="0" dirty="0" smtClean="0">
                <a:effectLst/>
              </a:rPr>
              <a:t>ревматоидный артрит</a:t>
            </a:r>
            <a:endParaRPr lang="ru-RU" sz="12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243514227267306E-2"/>
          <c:y val="0.16162797831750034"/>
          <c:w val="0.93976612180705688"/>
          <c:h val="0.68908533380204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Лист1!$C$102</c:f>
              <c:strCache>
                <c:ptCount val="1"/>
                <c:pt idx="0">
                  <c:v>РА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Лист1!$D$101:$R$101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Лист1!$D$102:$R$102</c:f>
              <c:numCache>
                <c:formatCode>General</c:formatCode>
                <c:ptCount val="15"/>
                <c:pt idx="0">
                  <c:v>42</c:v>
                </c:pt>
                <c:pt idx="1">
                  <c:v>31</c:v>
                </c:pt>
                <c:pt idx="2">
                  <c:v>57</c:v>
                </c:pt>
                <c:pt idx="3">
                  <c:v>37</c:v>
                </c:pt>
                <c:pt idx="4">
                  <c:v>36</c:v>
                </c:pt>
                <c:pt idx="5">
                  <c:v>25</c:v>
                </c:pt>
                <c:pt idx="6">
                  <c:v>42</c:v>
                </c:pt>
                <c:pt idx="7">
                  <c:v>19</c:v>
                </c:pt>
                <c:pt idx="8">
                  <c:v>30</c:v>
                </c:pt>
                <c:pt idx="9">
                  <c:v>15</c:v>
                </c:pt>
                <c:pt idx="10">
                  <c:v>32</c:v>
                </c:pt>
                <c:pt idx="11">
                  <c:v>32</c:v>
                </c:pt>
                <c:pt idx="12">
                  <c:v>33</c:v>
                </c:pt>
                <c:pt idx="13">
                  <c:v>30</c:v>
                </c:pt>
                <c:pt idx="1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30336"/>
        <c:axId val="34436224"/>
      </c:barChart>
      <c:catAx>
        <c:axId val="3443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34436224"/>
        <c:crosses val="autoZero"/>
        <c:auto val="1"/>
        <c:lblAlgn val="ctr"/>
        <c:lblOffset val="100"/>
        <c:noMultiLvlLbl val="0"/>
      </c:catAx>
      <c:valAx>
        <c:axId val="3443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430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0.73394</cdr:x>
      <cdr:y>0</cdr:y>
    </cdr:from>
    <cdr:to>
      <cdr:x>0.8823</cdr:x>
      <cdr:y>0.11752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0" y="0"/>
          <a:ext cx="1164437" cy="56697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0.05128</cdr:x>
      <cdr:y>0.42623</cdr:y>
    </cdr:from>
    <cdr:to>
      <cdr:x>0.98291</cdr:x>
      <cdr:y>0.42623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32048" y="1872208"/>
          <a:ext cx="784892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0.91453</cdr:x>
      <cdr:y>0.36066</cdr:y>
    </cdr:from>
    <cdr:to>
      <cdr:x>1</cdr:x>
      <cdr:y>0.44262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04856" y="1584176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65,2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0834C2-162C-434A-8C6C-68DF5B36DC39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9C16C3-E27D-4A31-8B11-C325B30DE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B53FF-3DEF-4CCF-AB7F-E9F1CB3BB7A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C16C3-E27D-4A31-8B11-C325B30DE1A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2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C16C3-E27D-4A31-8B11-C325B30DE1A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3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ue-lights"/>
          <p:cNvPicPr>
            <a:picLocks noChangeAspect="1" noChangeArrowheads="1"/>
          </p:cNvPicPr>
          <p:nvPr userDrawn="1"/>
        </p:nvPicPr>
        <p:blipFill>
          <a:blip r:embed="rId2"/>
          <a:srcRect l="3107" r="3674" b="847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CFCEFA-BCBB-43C8-B3D9-A75A40BF4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97D52B-5DF8-4CF4-8952-07C8116A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3D73E9-9F13-43B3-BA69-AD93C601F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67E49F-A1CF-4E0F-A80C-EB32FA68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B0F3BA-B848-4F0E-A074-63C2A5256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B9B3-2D77-4B5B-ABB4-B9CD3FFF5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DE53-EFD5-4F29-9B7C-801D39DC7195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8973-19B6-468F-9207-7F5CE991E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157F-819F-40AA-BF7C-8AA00BFC5027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DAD6-7D8B-4005-9819-E2F33F671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6387-30A6-4359-B067-C685465D43F8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7A82-692E-4204-9226-3A1F35201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B497-25B1-4A0C-A099-29CB9A58686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36DB-1835-4D71-A8DA-1C6E3D016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EB80-8989-47D3-8D32-4AE1088B6D88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633B-6A10-497B-B594-4C889FC71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EF5C3D-B1EE-4AB7-844B-850D9D34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9E26-00A5-44C4-BAB4-96CF93A902E5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E6CC-CFF4-43F1-B77D-BD6A4667C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1C76-F546-4F8E-8053-2D3B834C3D77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5D60-72A0-4692-BA75-65F23A29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8CBA-5887-4184-9C61-1E0F5F64F3FA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894-D00F-4E9A-8186-C0B3C9F74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3388-1903-4920-99BF-B9E4F8E0F56C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0E5B-AC5F-4F8D-9296-A6F8AA1BD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29E1-9722-45FA-84C3-D796677502B1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A658-1241-47C9-9D6A-614CA5D2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5BC4-6E86-4C2E-A0A4-845C0782FCB0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7CF8-A43A-4B03-81A1-23269C3FE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31D26E-A4AC-4045-A22C-35AF8FCF1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F5374C-0320-4EB4-9095-2BA0FE4C0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66E12-E3AB-4E8B-82A5-BA6560A2D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20B2DE-6CBD-4625-97C4-9909ACB9B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BE5160-118D-4575-8595-A7B781FB8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48B40E-7CE9-4514-B34A-63B78568C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4C3CCF-9D33-4CCD-9F58-5ED3B1C1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-lights"/>
          <p:cNvPicPr>
            <a:picLocks noChangeAspect="1" noChangeArrowheads="1"/>
          </p:cNvPicPr>
          <p:nvPr/>
        </p:nvPicPr>
        <p:blipFill>
          <a:blip r:embed="rId16"/>
          <a:srcRect l="3107" r="3674" b="847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0" y="0"/>
            <a:ext cx="9144000" cy="6878638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D21DCD-89C7-4BD2-A720-02711DC4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6F6F8AC-FED0-4F90-8643-4C89B646D3E6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34E8D8A-76F8-4AC4-ABBC-89C1123FE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4" descr="tula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1000125"/>
            <a:ext cx="20002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857628"/>
            <a:ext cx="9001156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Исходы ревматоидного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артрита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03674"/>
            <a:ext cx="82867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Сороцкая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 В.Н.,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Вайсман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 Д.Ш.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Тульский государственный университет,</a:t>
            </a:r>
            <a:b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</a:b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         ФГБУ «Центральный научно-исследовательский институт организации и информатизации здравоохранения» Минздрава РФ</a:t>
            </a:r>
          </a:p>
        </p:txBody>
      </p:sp>
      <p:pic>
        <p:nvPicPr>
          <p:cNvPr id="46081" name="Picture 1" descr="C:\Users\user\Desktop\сентябрь 2014\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4714875" cy="353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Число случаев смерти от болезней костно-мышечной </a:t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 в</a:t>
            </a:r>
            <a:r>
              <a:rPr lang="ru-RU" sz="2400" dirty="0" smtClean="0">
                <a:effectLst/>
              </a:rPr>
              <a:t> Тульской области в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2000 - 2014 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г.г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 классу 13 (М00-М94)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22212-7D53-4D39-95C4-731B3C66C3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13845"/>
              </p:ext>
            </p:extLst>
          </p:nvPr>
        </p:nvGraphicFramePr>
        <p:xfrm>
          <a:off x="539552" y="1556792"/>
          <a:ext cx="39604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407344"/>
              </p:ext>
            </p:extLst>
          </p:nvPr>
        </p:nvGraphicFramePr>
        <p:xfrm>
          <a:off x="683568" y="4005064"/>
          <a:ext cx="37444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373001"/>
              </p:ext>
            </p:extLst>
          </p:nvPr>
        </p:nvGraphicFramePr>
        <p:xfrm>
          <a:off x="4716016" y="1556792"/>
          <a:ext cx="3960440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2722"/>
              </p:ext>
            </p:extLst>
          </p:nvPr>
        </p:nvGraphicFramePr>
        <p:xfrm>
          <a:off x="4788024" y="4077072"/>
          <a:ext cx="3744416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Структура смертности от болезней костно-мышечной системы в Тульской области</a:t>
            </a:r>
            <a:endParaRPr lang="ru-RU" dirty="0"/>
          </a:p>
        </p:txBody>
      </p:sp>
      <p:graphicFrame>
        <p:nvGraphicFramePr>
          <p:cNvPr id="56374" name="Object 54"/>
          <p:cNvGraphicFramePr>
            <a:graphicFrameLocks noGrp="1"/>
          </p:cNvGraphicFramePr>
          <p:nvPr>
            <p:ph sz="half" idx="1"/>
          </p:nvPr>
        </p:nvGraphicFramePr>
        <p:xfrm>
          <a:off x="0" y="1644650"/>
          <a:ext cx="5003800" cy="371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6" name="Лист" r:id="rId4" imgW="3543233" imgH="2628879" progId="Excel.Sheet.8">
                  <p:embed/>
                </p:oleObj>
              </mc:Choice>
              <mc:Fallback>
                <p:oleObj name="Лист" r:id="rId4" imgW="3543233" imgH="2628879" progId="Excel.Sheet.8">
                  <p:embed/>
                  <p:pic>
                    <p:nvPicPr>
                      <p:cNvPr id="0" name="Picture 16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4650"/>
                        <a:ext cx="5003800" cy="371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75" name="Object 55"/>
          <p:cNvGraphicFramePr>
            <a:graphicFrameLocks noGrp="1"/>
          </p:cNvGraphicFramePr>
          <p:nvPr>
            <p:ph sz="half" idx="2"/>
          </p:nvPr>
        </p:nvGraphicFramePr>
        <p:xfrm>
          <a:off x="4859338" y="1773238"/>
          <a:ext cx="4437062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7" name="Лист" r:id="rId7" imgW="3419424" imgH="2657518" progId="Excel.Sheet.8">
                  <p:embed/>
                </p:oleObj>
              </mc:Choice>
              <mc:Fallback>
                <p:oleObj name="Лист" r:id="rId7" imgW="3419424" imgH="2657518" progId="Excel.Sheet.8">
                  <p:embed/>
                  <p:pic>
                    <p:nvPicPr>
                      <p:cNvPr id="0" name="Picture 16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773238"/>
                        <a:ext cx="4437062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3213"/>
          </a:xfrm>
        </p:spPr>
        <p:txBody>
          <a:bodyPr/>
          <a:lstStyle/>
          <a:p>
            <a:pPr>
              <a:defRPr/>
            </a:pPr>
            <a:fld id="{87847B94-67B7-48ED-82CA-15A2868E3C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6378" name="TextBox 7"/>
          <p:cNvSpPr txBox="1">
            <a:spLocks noChangeArrowheads="1"/>
          </p:cNvSpPr>
          <p:nvPr/>
        </p:nvSpPr>
        <p:spPr bwMode="auto">
          <a:xfrm>
            <a:off x="1428750" y="5357813"/>
            <a:ext cx="1665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n=97</a:t>
            </a:r>
            <a:endParaRPr lang="ru-RU" sz="3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6379" name="TextBox 8"/>
          <p:cNvSpPr txBox="1">
            <a:spLocks noChangeArrowheads="1"/>
          </p:cNvSpPr>
          <p:nvPr/>
        </p:nvSpPr>
        <p:spPr bwMode="auto">
          <a:xfrm>
            <a:off x="5786438" y="5357813"/>
            <a:ext cx="184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n=</a:t>
            </a:r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789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15063"/>
            <a:ext cx="4643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  <a:cs typeface="+mn-cs"/>
              </a:rPr>
              <a:t>РА- 46 СКВ - 25 ССД – 9 АС - 9   СВ - 8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563" y="6215063"/>
            <a:ext cx="46434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  <a:cs typeface="+mn-cs"/>
              </a:rPr>
              <a:t>РА- 509  СКВ - 85 ССД - 47 АС - 54  СВ - 94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96837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Средний возраст умерших от болезней костно-мышечной системы (БКМС) </a:t>
            </a:r>
            <a:br>
              <a:rPr lang="ru-RU" sz="3200" dirty="0" smtClean="0"/>
            </a:br>
            <a:r>
              <a:rPr lang="ru-RU" sz="3200" dirty="0" smtClean="0"/>
              <a:t>в Тульской области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50" y="1928813"/>
            <a:ext cx="4040188" cy="639762"/>
          </a:xfrm>
        </p:spPr>
        <p:txBody>
          <a:bodyPr/>
          <a:lstStyle/>
          <a:p>
            <a:pPr algn="ctr">
              <a:defRPr/>
            </a:pPr>
            <a:r>
              <a:rPr lang="ru-RU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1995 – 1999 гг.</a:t>
            </a:r>
            <a:endParaRPr lang="ru-RU" sz="32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57250" y="2928938"/>
            <a:ext cx="3000375" cy="2428875"/>
          </a:xfrm>
          <a:solidFill>
            <a:srgbClr val="FFFFCC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	 - 63,1</a:t>
            </a:r>
            <a:r>
              <a:rPr lang="ru-RU" b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10,9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    - 42,3</a:t>
            </a:r>
            <a:r>
              <a:rPr lang="ru-RU" b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13,7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ССД   - 57,4</a:t>
            </a:r>
            <a:r>
              <a:rPr lang="ru-RU" b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23,9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	- 45,1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14,4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      - 53,5</a:t>
            </a:r>
            <a:r>
              <a:rPr lang="ru-RU" b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11,6</a:t>
            </a:r>
            <a:endParaRPr lang="ru-RU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3" y="2000250"/>
            <a:ext cx="4041775" cy="639763"/>
          </a:xfrm>
        </p:spPr>
        <p:txBody>
          <a:bodyPr/>
          <a:lstStyle/>
          <a:p>
            <a:pPr algn="ctr">
              <a:defRPr/>
            </a:pPr>
            <a:r>
              <a:rPr lang="ru-RU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2000 – 2014 гг.</a:t>
            </a:r>
            <a:endParaRPr lang="ru-RU" sz="32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143500" y="2928938"/>
            <a:ext cx="3000375" cy="2428875"/>
          </a:xfrm>
          <a:solidFill>
            <a:srgbClr val="CCFFCC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	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65,2</a:t>
            </a:r>
            <a:r>
              <a:rPr lang="ru-RU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11,3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	   - 49,4</a:t>
            </a:r>
            <a:r>
              <a:rPr lang="ru-RU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18,4</a:t>
            </a:r>
            <a:endParaRPr lang="ru-RU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ССД      - 61,2</a:t>
            </a:r>
            <a:r>
              <a:rPr lang="ru-RU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12,3</a:t>
            </a:r>
            <a:endParaRPr lang="ru-RU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	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- 54,7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11,6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	   - 58,4</a:t>
            </a:r>
            <a:r>
              <a:rPr lang="ru-RU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</a:t>
            </a:r>
            <a:endParaRPr lang="ru-RU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5" name="Номер слайда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A5D5C-188F-4FAE-B4E5-16CF85561D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000" dirty="0">
                <a:effectLst/>
              </a:rPr>
              <a:t>Заболеваемость ревматоидным артритом </a:t>
            </a:r>
            <a:r>
              <a:rPr lang="ru-RU" sz="2000" dirty="0" smtClean="0">
                <a:effectLst/>
              </a:rPr>
              <a:t>с </a:t>
            </a:r>
            <a:r>
              <a:rPr lang="ru-RU" sz="2000" dirty="0">
                <a:effectLst/>
              </a:rPr>
              <a:t>диагнозом, установленным впервые в </a:t>
            </a:r>
            <a:r>
              <a:rPr lang="ru-RU" sz="2000" dirty="0" smtClean="0">
                <a:effectLst/>
              </a:rPr>
              <a:t>жизни взрослого населения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(на 100 тыс. </a:t>
            </a:r>
            <a:r>
              <a:rPr lang="ru-RU" sz="2000" dirty="0" smtClean="0">
                <a:effectLst/>
              </a:rPr>
              <a:t>соответствующего населения</a:t>
            </a:r>
            <a:r>
              <a:rPr lang="ru-RU" sz="2000" dirty="0">
                <a:effectLst/>
              </a:rPr>
              <a:t>)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F5C3D-B1EE-4AB7-844B-850D9D3449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78278"/>
              </p:ext>
            </p:extLst>
          </p:nvPr>
        </p:nvGraphicFramePr>
        <p:xfrm>
          <a:off x="395536" y="1916832"/>
          <a:ext cx="8229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8792" y="5805264"/>
            <a:ext cx="296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Воронежская область – 13,1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Курская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область          –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14,2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Ярославская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область – 18,2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ЦФО                                – 18,0 </a:t>
            </a:r>
          </a:p>
        </p:txBody>
      </p:sp>
    </p:spTree>
    <p:extLst>
      <p:ext uri="{BB962C8B-B14F-4D97-AF65-F5344CB8AC3E}">
        <p14:creationId xmlns:p14="http://schemas.microsoft.com/office/powerpoint/2010/main" val="213557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7D99DB-1AED-4611-946F-CA8D554CD9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883345"/>
              </p:ext>
            </p:extLst>
          </p:nvPr>
        </p:nvGraphicFramePr>
        <p:xfrm>
          <a:off x="4499992" y="980728"/>
          <a:ext cx="4572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860914"/>
              </p:ext>
            </p:extLst>
          </p:nvPr>
        </p:nvGraphicFramePr>
        <p:xfrm>
          <a:off x="179512" y="764704"/>
          <a:ext cx="4572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7290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Число случаев смерти от ревматоидного артрита </a:t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000" dirty="0" smtClean="0">
                <a:effectLst/>
              </a:rPr>
              <a:t> Тульской области в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2000 - 2014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г.г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295189"/>
              </p:ext>
            </p:extLst>
          </p:nvPr>
        </p:nvGraphicFramePr>
        <p:xfrm>
          <a:off x="827584" y="1285860"/>
          <a:ext cx="7848872" cy="509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064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Умершие </a:t>
            </a:r>
            <a:r>
              <a:rPr lang="ru-RU" dirty="0" smtClean="0"/>
              <a:t>от ревматоидного артрита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Тульской области </a:t>
            </a:r>
            <a:r>
              <a:rPr lang="ru-RU" sz="1800" dirty="0"/>
              <a:t>(2000-2014</a:t>
            </a:r>
            <a:r>
              <a:rPr lang="ru-RU" sz="1800" dirty="0" smtClean="0"/>
              <a:t>)</a:t>
            </a:r>
            <a:r>
              <a:rPr lang="en-US" sz="1800" dirty="0" smtClean="0"/>
              <a:t>   </a:t>
            </a:r>
            <a:r>
              <a:rPr lang="ru-RU" sz="1800" dirty="0" smtClean="0"/>
              <a:t> </a:t>
            </a:r>
            <a:r>
              <a:rPr lang="en-US" sz="1800" dirty="0" smtClean="0"/>
              <a:t>N= 213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999251"/>
              </p:ext>
            </p:extLst>
          </p:nvPr>
        </p:nvGraphicFramePr>
        <p:xfrm>
          <a:off x="1289702" y="1556792"/>
          <a:ext cx="6522658" cy="354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294149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- 25</a:t>
            </a:r>
          </a:p>
          <a:p>
            <a:r>
              <a:rPr lang="ru-RU" sz="2400" b="1" dirty="0" smtClean="0">
                <a:latin typeface="+mn-lt"/>
              </a:rPr>
              <a:t>- 188</a:t>
            </a:r>
            <a:endParaRPr lang="ru-RU" sz="24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495" y="537321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Средний возраст </a:t>
            </a:r>
            <a:r>
              <a:rPr lang="en-US" b="1" dirty="0" smtClean="0">
                <a:latin typeface="+mn-lt"/>
              </a:rPr>
              <a:t>     </a:t>
            </a:r>
            <a:r>
              <a:rPr lang="ru-RU" b="1" dirty="0" smtClean="0">
                <a:latin typeface="+mn-lt"/>
              </a:rPr>
              <a:t>–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65,2 лет </a:t>
            </a:r>
          </a:p>
          <a:p>
            <a:r>
              <a:rPr lang="ru-RU" b="1" dirty="0">
                <a:latin typeface="+mn-lt"/>
              </a:rPr>
              <a:t>              </a:t>
            </a:r>
            <a:r>
              <a:rPr lang="en-US" b="1" dirty="0" smtClean="0">
                <a:latin typeface="+mn-lt"/>
              </a:rPr>
              <a:t>    </a:t>
            </a:r>
            <a:r>
              <a:rPr lang="ru-RU" b="1" dirty="0" smtClean="0">
                <a:latin typeface="+mn-lt"/>
              </a:rPr>
              <a:t> </a:t>
            </a:r>
            <a:endParaRPr lang="en-US" b="1" dirty="0" smtClean="0">
              <a:latin typeface="+mn-lt"/>
            </a:endParaRPr>
          </a:p>
          <a:p>
            <a:r>
              <a:rPr lang="en-US" b="1" dirty="0">
                <a:latin typeface="+mn-lt"/>
              </a:rPr>
              <a:t>	</a:t>
            </a:r>
            <a:r>
              <a:rPr lang="en-US" b="1" dirty="0" smtClean="0">
                <a:latin typeface="+mn-lt"/>
              </a:rPr>
              <a:t>    </a:t>
            </a:r>
            <a:r>
              <a:rPr lang="ru-RU" b="1" dirty="0" smtClean="0">
                <a:latin typeface="+mn-lt"/>
              </a:rPr>
              <a:t>мужчин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–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57,4 лет </a:t>
            </a:r>
            <a:r>
              <a:rPr lang="ru-RU" b="1" dirty="0">
                <a:latin typeface="+mn-lt"/>
              </a:rPr>
              <a:t>		                 		    </a:t>
            </a:r>
            <a:r>
              <a:rPr lang="ru-RU" b="1" dirty="0" smtClean="0">
                <a:latin typeface="+mn-lt"/>
              </a:rPr>
              <a:t>женщин </a:t>
            </a:r>
            <a:r>
              <a:rPr lang="en-US" b="1" dirty="0" smtClean="0">
                <a:latin typeface="+mn-lt"/>
              </a:rPr>
              <a:t>  </a:t>
            </a:r>
            <a:r>
              <a:rPr lang="ru-RU" b="1" dirty="0" smtClean="0">
                <a:latin typeface="+mn-lt"/>
              </a:rPr>
              <a:t>–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66,3 лет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88257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42121"/>
              </p:ext>
            </p:extLst>
          </p:nvPr>
        </p:nvGraphicFramePr>
        <p:xfrm>
          <a:off x="3995936" y="4869160"/>
          <a:ext cx="4896544" cy="165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  <a:gridCol w="792088"/>
                <a:gridCol w="864096"/>
                <a:gridCol w="1080120"/>
              </a:tblGrid>
              <a:tr h="500931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РФ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ЦФО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Тульская область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Средний возраст     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69,6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мужчины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63,6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женщины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76,5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75,6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605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Средний возраст умерших от РА </a:t>
            </a:r>
            <a:br>
              <a:rPr lang="ru-RU" dirty="0" smtClean="0"/>
            </a:br>
            <a:r>
              <a:rPr lang="ru-RU" dirty="0" smtClean="0"/>
              <a:t>в Тульской области </a:t>
            </a:r>
            <a:r>
              <a:rPr lang="ru-RU" sz="1800" dirty="0" smtClean="0"/>
              <a:t>(2000-2014)</a:t>
            </a:r>
            <a:r>
              <a:rPr lang="en-US" sz="1800" dirty="0" smtClean="0"/>
              <a:t>  </a:t>
            </a:r>
            <a:r>
              <a:rPr lang="en-US" sz="1800" dirty="0"/>
              <a:t>N= 213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F5C3D-B1EE-4AB7-844B-850D9D3449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54567"/>
              </p:ext>
            </p:extLst>
          </p:nvPr>
        </p:nvGraphicFramePr>
        <p:xfrm>
          <a:off x="323528" y="1628800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60932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Средний возраст </a:t>
            </a:r>
            <a:r>
              <a:rPr lang="ru-RU" b="1" dirty="0" smtClean="0">
                <a:latin typeface="+mn-lt"/>
              </a:rPr>
              <a:t> умерших </a:t>
            </a:r>
            <a:r>
              <a:rPr lang="ru-RU" b="1" dirty="0">
                <a:latin typeface="+mn-lt"/>
              </a:rPr>
              <a:t>от РА </a:t>
            </a:r>
            <a:r>
              <a:rPr lang="ru-RU" b="1" dirty="0" smtClean="0">
                <a:latin typeface="+mn-lt"/>
              </a:rPr>
              <a:t>мужчин  – </a:t>
            </a:r>
            <a:r>
              <a:rPr lang="ru-RU" b="1" dirty="0">
                <a:latin typeface="+mn-lt"/>
              </a:rPr>
              <a:t>57,4  </a:t>
            </a:r>
            <a:r>
              <a:rPr lang="ru-RU" b="1" dirty="0" smtClean="0">
                <a:latin typeface="+mn-lt"/>
              </a:rPr>
              <a:t>		</a:t>
            </a:r>
            <a:r>
              <a:rPr lang="ru-RU" b="1" dirty="0">
                <a:latin typeface="+mn-lt"/>
              </a:rPr>
              <a:t>	 </a:t>
            </a:r>
            <a:r>
              <a:rPr lang="ru-RU" b="1" dirty="0" smtClean="0">
                <a:latin typeface="+mn-lt"/>
              </a:rPr>
              <a:t>                женщин – </a:t>
            </a:r>
            <a:r>
              <a:rPr lang="ru-RU" b="1" dirty="0">
                <a:latin typeface="+mn-lt"/>
              </a:rPr>
              <a:t>66,3</a:t>
            </a:r>
          </a:p>
        </p:txBody>
      </p:sp>
    </p:spTree>
    <p:extLst>
      <p:ext uri="{BB962C8B-B14F-4D97-AF65-F5344CB8AC3E}">
        <p14:creationId xmlns:p14="http://schemas.microsoft.com/office/powerpoint/2010/main" val="898011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Умершие от ревматоидного артрита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Тульской области </a:t>
            </a:r>
            <a:r>
              <a:rPr lang="ru-RU" sz="1800" dirty="0"/>
              <a:t>(2000-2014)</a:t>
            </a:r>
            <a:r>
              <a:rPr lang="en-US" sz="1800" dirty="0"/>
              <a:t>   </a:t>
            </a:r>
            <a:r>
              <a:rPr lang="ru-RU" sz="1800" dirty="0"/>
              <a:t> </a:t>
            </a:r>
            <a:r>
              <a:rPr lang="en-US" sz="1800" dirty="0"/>
              <a:t>N= 213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0B2DE-6CBD-4625-97C4-9909ACB9B5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90992"/>
              </p:ext>
            </p:extLst>
          </p:nvPr>
        </p:nvGraphicFramePr>
        <p:xfrm>
          <a:off x="517100" y="1196752"/>
          <a:ext cx="8064896" cy="504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39818" y="4869160"/>
            <a:ext cx="7404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err="1" smtClean="0">
                <a:latin typeface="+mn-lt"/>
              </a:rPr>
              <a:t>Серопозитивный</a:t>
            </a:r>
            <a:r>
              <a:rPr lang="ru-RU" b="1" dirty="0" smtClean="0">
                <a:latin typeface="+mn-lt"/>
              </a:rPr>
              <a:t> РА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 М –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14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9,6%</a:t>
            </a:r>
            <a:r>
              <a:rPr lang="en-US" b="1" dirty="0" smtClean="0">
                <a:latin typeface="+mn-lt"/>
              </a:rPr>
              <a:t>)</a:t>
            </a:r>
            <a:r>
              <a:rPr lang="ru-RU" b="1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  </a:t>
            </a:r>
            <a:r>
              <a:rPr lang="ru-RU" b="1" dirty="0" smtClean="0">
                <a:latin typeface="+mn-lt"/>
              </a:rPr>
              <a:t>Ж –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132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90,4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%</a:t>
            </a:r>
            <a:r>
              <a:rPr lang="en-US" b="1" dirty="0" smtClean="0">
                <a:latin typeface="+mn-lt"/>
              </a:rPr>
              <a:t>)</a:t>
            </a:r>
            <a:endParaRPr lang="ru-RU" b="1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b="1" dirty="0" err="1" smtClean="0">
                <a:latin typeface="+mn-lt"/>
              </a:rPr>
              <a:t>Серонегативный</a:t>
            </a:r>
            <a:r>
              <a:rPr lang="ru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РА </a:t>
            </a:r>
            <a:r>
              <a:rPr lang="en-US" b="1" dirty="0" smtClean="0">
                <a:latin typeface="+mn-lt"/>
              </a:rPr>
              <a:t>  </a:t>
            </a:r>
            <a:r>
              <a:rPr lang="ru-RU" b="1" dirty="0" smtClean="0">
                <a:latin typeface="+mn-lt"/>
              </a:rPr>
              <a:t>М – 11</a:t>
            </a:r>
            <a:r>
              <a:rPr lang="en-US" b="1" dirty="0">
                <a:latin typeface="+mn-lt"/>
              </a:rPr>
              <a:t> (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16,4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%</a:t>
            </a:r>
            <a:r>
              <a:rPr lang="en-US" b="1" dirty="0" smtClean="0">
                <a:latin typeface="+mn-lt"/>
              </a:rPr>
              <a:t>)</a:t>
            </a:r>
            <a:r>
              <a:rPr lang="ru-RU" b="1" dirty="0" smtClean="0">
                <a:latin typeface="+mn-lt"/>
              </a:rPr>
              <a:t>,  Ж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/>
              <a:t>– </a:t>
            </a:r>
            <a:r>
              <a:rPr lang="en-US" b="1" dirty="0" smtClean="0"/>
              <a:t> </a:t>
            </a:r>
            <a:r>
              <a:rPr lang="ru-RU" b="1" dirty="0" smtClean="0">
                <a:latin typeface="+mn-lt"/>
              </a:rPr>
              <a:t>56</a:t>
            </a:r>
            <a:r>
              <a:rPr lang="en-US" b="1" dirty="0" smtClean="0">
                <a:latin typeface="+mn-lt"/>
              </a:rPr>
              <a:t> (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83,6%</a:t>
            </a:r>
            <a:r>
              <a:rPr lang="en-US" b="1" dirty="0" smtClean="0">
                <a:latin typeface="+mn-lt"/>
              </a:rPr>
              <a:t>)</a:t>
            </a:r>
            <a:endParaRPr lang="ru-RU" b="1" dirty="0">
              <a:latin typeface="+mn-lt"/>
            </a:endParaRPr>
          </a:p>
          <a:p>
            <a:pPr>
              <a:lnSpc>
                <a:spcPct val="200000"/>
              </a:lnSpc>
            </a:pPr>
            <a:endParaRPr lang="ru-RU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724516"/>
            <a:ext cx="87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146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7" y="21932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67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406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Непосредственные причины смерти</a:t>
            </a:r>
            <a:b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(осложнения) </a:t>
            </a:r>
            <a:b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пациентов с ревматоидным артритом </a:t>
            </a:r>
            <a:b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данным медицинских свидетельств о смерти)</a:t>
            </a:r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C28FB-50C2-410C-A467-E8C12D5FE8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graphicFrame>
        <p:nvGraphicFramePr>
          <p:cNvPr id="4612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79730"/>
              </p:ext>
            </p:extLst>
          </p:nvPr>
        </p:nvGraphicFramePr>
        <p:xfrm>
          <a:off x="395536" y="2060848"/>
          <a:ext cx="8318500" cy="3724912"/>
        </p:xfrm>
        <a:graphic>
          <a:graphicData uri="http://schemas.openxmlformats.org/drawingml/2006/table">
            <a:tbl>
              <a:tblPr/>
              <a:tblGrid>
                <a:gridCol w="3902075"/>
                <a:gridCol w="1987550"/>
                <a:gridCol w="2428875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1995 – 1999 гг.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2000 – 2014 гг.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n=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n=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Хроническая почечная недостаточность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43,4%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46,7%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Сердечно-сосудистая патология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15,2%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35,0%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Инфекционные осложнения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23,9%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13,1%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Желудочно-кишечные кровотечения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6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D0DAC-1146-4DB9-B958-07AC4BDF885F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tabLst>
                <a:tab pos="87313" algn="l"/>
              </a:tabLst>
            </a:pPr>
            <a:r>
              <a:rPr lang="ru-RU" sz="2800" b="1" i="1" smtClean="0">
                <a:latin typeface="Cambria" pitchFamily="18" charset="0"/>
              </a:rPr>
              <a:t>Посвящаю  с  благодарностью</a:t>
            </a:r>
          </a:p>
          <a:p>
            <a:pPr marL="0" indent="0">
              <a:buFont typeface="Wingdings" pitchFamily="2" charset="2"/>
              <a:buNone/>
              <a:tabLst>
                <a:tab pos="87313" algn="l"/>
              </a:tabLst>
            </a:pPr>
            <a:r>
              <a:rPr lang="ru-RU" sz="2800" b="1" i="1" smtClean="0">
                <a:latin typeface="Cambria" pitchFamily="18" charset="0"/>
              </a:rPr>
              <a:t>Учителю,  Ученому,</a:t>
            </a:r>
          </a:p>
          <a:p>
            <a:pPr marL="0" indent="0">
              <a:buFont typeface="Wingdings" pitchFamily="2" charset="2"/>
              <a:buNone/>
              <a:tabLst>
                <a:tab pos="87313" algn="l"/>
              </a:tabLst>
            </a:pPr>
            <a:r>
              <a:rPr lang="ru-RU" sz="2800" b="1" i="1" smtClean="0">
                <a:latin typeface="Cambria" pitchFamily="18" charset="0"/>
              </a:rPr>
              <a:t>Врачу,</a:t>
            </a:r>
          </a:p>
          <a:p>
            <a:pPr marL="0" indent="0">
              <a:buFont typeface="Wingdings" pitchFamily="2" charset="2"/>
              <a:buNone/>
              <a:tabLst>
                <a:tab pos="87313" algn="l"/>
              </a:tabLst>
            </a:pPr>
            <a:r>
              <a:rPr lang="ru-RU" sz="2800" b="1" i="1" smtClean="0">
                <a:latin typeface="Cambria" pitchFamily="18" charset="0"/>
              </a:rPr>
              <a:t>Великой  Женщине!</a:t>
            </a:r>
          </a:p>
          <a:p>
            <a:pPr marL="0" indent="0">
              <a:buFont typeface="Wingdings" pitchFamily="2" charset="2"/>
              <a:buNone/>
              <a:tabLst>
                <a:tab pos="87313" algn="l"/>
              </a:tabLst>
            </a:pPr>
            <a:r>
              <a:rPr lang="ru-RU" sz="2800" b="1" i="1" smtClean="0">
                <a:latin typeface="Cambria" pitchFamily="18" charset="0"/>
              </a:rPr>
              <a:t>Валентине  Александровне  Насоновой</a:t>
            </a:r>
          </a:p>
        </p:txBody>
      </p:sp>
      <p:grpSp>
        <p:nvGrpSpPr>
          <p:cNvPr id="30723" name="Group 7"/>
          <p:cNvGrpSpPr>
            <a:grpSpLocks noChangeAspect="1"/>
          </p:cNvGrpSpPr>
          <p:nvPr/>
        </p:nvGrpSpPr>
        <p:grpSpPr bwMode="auto">
          <a:xfrm>
            <a:off x="4687888" y="260350"/>
            <a:ext cx="3987800" cy="6310313"/>
            <a:chOff x="3681" y="6174"/>
            <a:chExt cx="5414" cy="8566"/>
          </a:xfrm>
        </p:grpSpPr>
        <p:pic>
          <p:nvPicPr>
            <p:cNvPr id="30724" name="Picture 8" descr="frame_nasonov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1" y="6174"/>
              <a:ext cx="5414" cy="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9" descr="Nass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1" y="6354"/>
              <a:ext cx="5056" cy="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Непосредственные причины смерти </a:t>
            </a:r>
            <a:b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пациентов с ревматоидным артритом </a:t>
            </a:r>
            <a:b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dirty="0" smtClean="0">
                <a:solidFill>
                  <a:srgbClr val="9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данным медицинских свидетельств о смерти)</a:t>
            </a:r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C28FB-50C2-410C-A467-E8C12D5FE8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graphicFrame>
        <p:nvGraphicFramePr>
          <p:cNvPr id="4612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81835"/>
              </p:ext>
            </p:extLst>
          </p:nvPr>
        </p:nvGraphicFramePr>
        <p:xfrm>
          <a:off x="395536" y="1628800"/>
          <a:ext cx="8352930" cy="4896544"/>
        </p:xfrm>
        <a:graphic>
          <a:graphicData uri="http://schemas.openxmlformats.org/drawingml/2006/table">
            <a:tbl>
              <a:tblPr/>
              <a:tblGrid>
                <a:gridCol w="2282292"/>
                <a:gridCol w="775002"/>
                <a:gridCol w="387501"/>
                <a:gridCol w="387501"/>
                <a:gridCol w="775001"/>
                <a:gridCol w="775001"/>
                <a:gridCol w="387501"/>
                <a:gridCol w="387501"/>
                <a:gridCol w="775002"/>
                <a:gridCol w="1420628"/>
              </a:tblGrid>
              <a:tr h="71624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n=200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2000 – 2014 гг.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711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Хроническая почечная недостаточность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ХПН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Амилоидоз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180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 - 3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61,0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 - 3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51,1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46,7%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7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Ж - 58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65,8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Ж - 29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61,9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69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Сердечно-сосудистая патология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ССН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ИМ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ОНМК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35,0%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1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 - 4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68,8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М- 1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М- 2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65,8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Ж- 48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70,7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Ж- 10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Ж- 5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70,2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69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Инфекционные осложнения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Сепсис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Пневмония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13,1%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</a:tr>
              <a:tr h="31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 - 3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 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Ж - 6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62,4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Ж - 12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71,9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1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Желудочно-кишечные кровотечения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М -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67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Ж - 7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40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CCFFFF"/>
                </a:solidFill>
              </a:rPr>
              <a:t>Достоверность кодирования диагноза </a:t>
            </a:r>
            <a:r>
              <a:rPr lang="ru-RU" sz="2400" dirty="0" err="1" smtClean="0">
                <a:solidFill>
                  <a:srgbClr val="CCFFFF"/>
                </a:solidFill>
              </a:rPr>
              <a:t>ревматоидного</a:t>
            </a:r>
            <a:r>
              <a:rPr lang="ru-RU" sz="2400" dirty="0" smtClean="0">
                <a:solidFill>
                  <a:srgbClr val="CCFFFF"/>
                </a:solidFill>
              </a:rPr>
              <a:t> артрита (РА).</a:t>
            </a:r>
            <a:r>
              <a:rPr lang="ru-RU" sz="2400" dirty="0">
                <a:solidFill>
                  <a:srgbClr val="CCFFFF"/>
                </a:solidFill>
              </a:rPr>
              <a:t/>
            </a:r>
            <a:br>
              <a:rPr lang="ru-RU" sz="2400" dirty="0">
                <a:solidFill>
                  <a:srgbClr val="CCFFFF"/>
                </a:solidFill>
              </a:rPr>
            </a:br>
            <a:r>
              <a:rPr lang="ru-RU" sz="2400" dirty="0">
                <a:solidFill>
                  <a:srgbClr val="CCFFFF"/>
                </a:solidFill>
              </a:rPr>
              <a:t>Причины смерти (2000 – </a:t>
            </a:r>
            <a:r>
              <a:rPr lang="ru-RU" sz="2400" dirty="0" smtClean="0">
                <a:solidFill>
                  <a:srgbClr val="CCFFFF"/>
                </a:solidFill>
              </a:rPr>
              <a:t>2014 </a:t>
            </a:r>
            <a:r>
              <a:rPr lang="ru-RU" sz="2400" dirty="0">
                <a:solidFill>
                  <a:srgbClr val="CCFFFF"/>
                </a:solidFill>
              </a:rPr>
              <a:t>гг.)</a:t>
            </a:r>
            <a:endParaRPr lang="ru-RU" sz="2400" dirty="0"/>
          </a:p>
        </p:txBody>
      </p:sp>
      <p:sp>
        <p:nvSpPr>
          <p:cNvPr id="41986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3157538"/>
            <a:ext cx="8640762" cy="3700462"/>
          </a:xfrm>
        </p:spPr>
        <p:txBody>
          <a:bodyPr/>
          <a:lstStyle/>
          <a:p>
            <a:pPr marL="0" indent="0">
              <a:lnSpc>
                <a:spcPct val="65000"/>
              </a:lnSpc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Н</a:t>
            </a:r>
            <a:r>
              <a:rPr lang="ru-RU" sz="1800" b="1" dirty="0" smtClean="0">
                <a:solidFill>
                  <a:srgbClr val="FFFF00"/>
                </a:solidFill>
              </a:rPr>
              <a:t>епосредственные причины смерти       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Другие заболевания</a:t>
            </a:r>
          </a:p>
          <a:p>
            <a:pPr marL="0" indent="0">
              <a:lnSpc>
                <a:spcPct val="65000"/>
              </a:lnSpc>
              <a:buFontTx/>
              <a:buNone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 smtClean="0"/>
              <a:t>Поражение почек – 98                                        Болезнь Иценко </a:t>
            </a:r>
            <a:r>
              <a:rPr lang="ru-RU" sz="1600" dirty="0" err="1" smtClean="0"/>
              <a:t>Кушинга</a:t>
            </a:r>
            <a:r>
              <a:rPr lang="ru-RU" sz="1600" dirty="0" smtClean="0"/>
              <a:t> -1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 smtClean="0"/>
              <a:t> - амилоидоз – 32                                                Сахарный диабет – 2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 smtClean="0"/>
              <a:t>Сердечно-сосудистая патология – 76                </a:t>
            </a:r>
            <a:r>
              <a:rPr lang="ru-RU" sz="1600" dirty="0" err="1" smtClean="0"/>
              <a:t>Хр.обструктивный</a:t>
            </a:r>
            <a:r>
              <a:rPr lang="ru-RU" sz="1600" dirty="0" smtClean="0"/>
              <a:t> бронхит – 2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 smtClean="0"/>
              <a:t>Инфекционные осложнения – 36                        Рак легкого – 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- пневмония – 26 			              Ущемленная </a:t>
            </a:r>
            <a:r>
              <a:rPr lang="ru-RU" sz="1600" dirty="0"/>
              <a:t>грыжа – 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 smtClean="0"/>
              <a:t>- сепсис – 9 			</a:t>
            </a:r>
            <a:r>
              <a:rPr lang="ru-RU" sz="1600" dirty="0"/>
              <a:t> </a:t>
            </a:r>
            <a:r>
              <a:rPr lang="ru-RU" sz="1600" dirty="0" smtClean="0"/>
              <a:t>             </a:t>
            </a:r>
            <a:r>
              <a:rPr lang="ru-RU" sz="1600" dirty="0" err="1" smtClean="0"/>
              <a:t>Кардиомиопатия</a:t>
            </a:r>
            <a:r>
              <a:rPr lang="ru-RU" sz="1600" dirty="0" smtClean="0"/>
              <a:t> – 1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/>
              <a:t>Желудочно-кишечное кровотечение – </a:t>
            </a:r>
            <a:r>
              <a:rPr lang="ru-RU" sz="1600" dirty="0" smtClean="0"/>
              <a:t>10          Алкогольный цирроз печени – 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 smtClean="0"/>
              <a:t>				              Абсцесс легкого – 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dirty="0" smtClean="0"/>
              <a:t>					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1600" dirty="0" smtClean="0"/>
          </a:p>
        </p:txBody>
      </p:sp>
      <p:graphicFrame>
        <p:nvGraphicFramePr>
          <p:cNvPr id="42015" name="Group 31"/>
          <p:cNvGraphicFramePr>
            <a:graphicFrameLocks noGrp="1"/>
          </p:cNvGraphicFramePr>
          <p:nvPr>
            <p:ph sz="half" idx="2"/>
          </p:nvPr>
        </p:nvGraphicFramePr>
        <p:xfrm>
          <a:off x="900113" y="1484313"/>
          <a:ext cx="7129462" cy="1438275"/>
        </p:xfrm>
        <a:graphic>
          <a:graphicData uri="http://schemas.openxmlformats.org/drawingml/2006/table">
            <a:tbl>
              <a:tblPr/>
              <a:tblGrid>
                <a:gridCol w="1117600"/>
                <a:gridCol w="1844675"/>
                <a:gridCol w="1790700"/>
                <a:gridCol w="1316037"/>
                <a:gridCol w="1060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Всего умерших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от РА</a:t>
                      </a:r>
                    </a:p>
                  </a:txBody>
                  <a:tcPr marL="44873" marR="44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Первоначаль-ная причина смерти (ППС)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РА</a:t>
                      </a:r>
                    </a:p>
                  </a:txBody>
                  <a:tcPr marL="44873" marR="44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Перекоди-рование ППС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(экспертная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оценка)</a:t>
                      </a:r>
                    </a:p>
                  </a:txBody>
                  <a:tcPr marL="44873" marR="44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умерших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от 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по ППС</a:t>
                      </a:r>
                    </a:p>
                  </a:txBody>
                  <a:tcPr marL="44873" marR="44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ППС – другие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заболевания</a:t>
                      </a:r>
                    </a:p>
                  </a:txBody>
                  <a:tcPr marL="44873" marR="44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166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Arial" charset="0"/>
                        </a:rPr>
                        <a:t>(72%)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221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Arial" charset="0"/>
                        </a:rPr>
                        <a:t>(95%)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3FEF3-5751-43C2-BD93-2E122787AA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83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385"/>
            <a:ext cx="8229600" cy="1143000"/>
          </a:xfrm>
        </p:spPr>
        <p:txBody>
          <a:bodyPr/>
          <a:lstStyle/>
          <a:p>
            <a:r>
              <a:rPr lang="ru-RU" sz="3200" dirty="0" smtClean="0"/>
              <a:t>Выводы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44" y="1052736"/>
            <a:ext cx="8117904" cy="5112568"/>
          </a:xfrm>
        </p:spPr>
        <p:txBody>
          <a:bodyPr/>
          <a:lstStyle/>
          <a:p>
            <a:pPr marL="0" indent="0" algn="just">
              <a:spcBef>
                <a:spcPts val="3000"/>
              </a:spcBef>
              <a:buNone/>
            </a:pPr>
            <a:r>
              <a:rPr lang="ru-RU" sz="2200" dirty="0" smtClean="0"/>
              <a:t>1. </a:t>
            </a:r>
            <a:r>
              <a:rPr lang="ru-RU" sz="2200" dirty="0"/>
              <a:t>Показатели смертности </a:t>
            </a:r>
            <a:r>
              <a:rPr lang="ru-RU" sz="2200" dirty="0" smtClean="0"/>
              <a:t>являются одними из основных, характеризующих качество оказания медицинской  помощи и в </a:t>
            </a:r>
            <a:r>
              <a:rPr lang="ru-RU" sz="2200" dirty="0" smtClean="0"/>
              <a:t>целом, здоровье </a:t>
            </a:r>
            <a:r>
              <a:rPr lang="ru-RU" sz="2200" dirty="0" smtClean="0"/>
              <a:t>населения;</a:t>
            </a:r>
          </a:p>
          <a:p>
            <a:pPr marL="0" indent="0" algn="just">
              <a:spcBef>
                <a:spcPts val="3000"/>
              </a:spcBef>
              <a:buNone/>
            </a:pPr>
            <a:r>
              <a:rPr lang="ru-RU" sz="2200" dirty="0" smtClean="0"/>
              <a:t>2. Достоверность показателей </a:t>
            </a:r>
            <a:r>
              <a:rPr lang="ru-RU" sz="2200" dirty="0" smtClean="0"/>
              <a:t>смертности позволяет принимать </a:t>
            </a:r>
            <a:r>
              <a:rPr lang="ru-RU" sz="2200" dirty="0" smtClean="0"/>
              <a:t>к</a:t>
            </a:r>
            <a:r>
              <a:rPr lang="ru-RU" sz="2200" dirty="0" smtClean="0"/>
              <a:t>омплекс </a:t>
            </a:r>
            <a:r>
              <a:rPr lang="ru-RU" sz="2200" dirty="0" smtClean="0"/>
              <a:t>управленческих решений, </a:t>
            </a:r>
            <a:r>
              <a:rPr lang="ru-RU" sz="2200" dirty="0" smtClean="0"/>
              <a:t>направленных </a:t>
            </a:r>
            <a:r>
              <a:rPr lang="ru-RU" sz="2200" dirty="0" smtClean="0"/>
              <a:t>на улучшение оказания специализированной медицинской помощи </a:t>
            </a:r>
            <a:r>
              <a:rPr lang="ru-RU" sz="2200" dirty="0" smtClean="0"/>
              <a:t>и </a:t>
            </a:r>
            <a:r>
              <a:rPr lang="ru-RU" sz="2200" dirty="0" smtClean="0"/>
              <a:t>снижения смертности населения;</a:t>
            </a:r>
          </a:p>
          <a:p>
            <a:pPr marL="0" indent="0" algn="just">
              <a:spcBef>
                <a:spcPts val="3000"/>
              </a:spcBef>
              <a:buNone/>
            </a:pPr>
            <a:r>
              <a:rPr lang="ru-RU" sz="2200" dirty="0" smtClean="0"/>
              <a:t> 3. Анализ основных причин (осложнений), приводящих к </a:t>
            </a:r>
            <a:r>
              <a:rPr lang="ru-RU" sz="2200" dirty="0" smtClean="0"/>
              <a:t>летальным исходам, </a:t>
            </a:r>
            <a:r>
              <a:rPr lang="ru-RU" sz="2200" dirty="0"/>
              <a:t>позволяет принимать </a:t>
            </a:r>
            <a:r>
              <a:rPr lang="ru-RU" sz="2200" dirty="0" smtClean="0"/>
              <a:t>различные организационные </a:t>
            </a:r>
            <a:r>
              <a:rPr lang="ru-RU" sz="2200" dirty="0" smtClean="0"/>
              <a:t>меры, </a:t>
            </a:r>
            <a:r>
              <a:rPr lang="ru-RU" sz="2200" dirty="0" err="1" smtClean="0"/>
              <a:t>профилактирующие</a:t>
            </a:r>
            <a:r>
              <a:rPr lang="ru-RU" sz="2200" dirty="0" smtClean="0"/>
              <a:t> эти осложнения, </a:t>
            </a:r>
            <a:r>
              <a:rPr lang="ru-RU" sz="2200" dirty="0" smtClean="0"/>
              <a:t>в том числе, </a:t>
            </a:r>
            <a:r>
              <a:rPr lang="ru-RU" sz="2200" smtClean="0"/>
              <a:t>повышение знаний </a:t>
            </a:r>
            <a:r>
              <a:rPr lang="ru-RU" sz="2200" dirty="0" smtClean="0"/>
              <a:t>врачей различных специальностей по вопросам ревматологии.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F5C3D-B1EE-4AB7-844B-850D9D3449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21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19672" y="5805264"/>
            <a:ext cx="626268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Благодарю  за  внимание!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 bwMode="auto">
          <a:xfrm>
            <a:off x="2976065" y="260648"/>
            <a:ext cx="3335883" cy="5278716"/>
            <a:chOff x="3681" y="6174"/>
            <a:chExt cx="5414" cy="8566"/>
          </a:xfrm>
        </p:grpSpPr>
        <p:pic>
          <p:nvPicPr>
            <p:cNvPr id="9" name="Picture 8" descr="frame_nasonov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1" y="6174"/>
              <a:ext cx="5414" cy="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ass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1" y="6354"/>
              <a:ext cx="5056" cy="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156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8569325" cy="511333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В Тульской области в 2000 – 2011 гг. был осуществлен международный проект  «</a:t>
            </a:r>
            <a:r>
              <a:rPr lang="ru-RU" sz="2800" b="1" dirty="0" smtClean="0">
                <a:solidFill>
                  <a:srgbClr val="FFFF00"/>
                </a:solidFill>
              </a:rPr>
              <a:t>Усовершенствование сбора и использования статистических данных о смертности населения в Российской Федерации» </a:t>
            </a:r>
            <a:r>
              <a:rPr lang="ru-RU" sz="2800" dirty="0" smtClean="0"/>
              <a:t>по инициативе ФГБУ </a:t>
            </a:r>
            <a:r>
              <a:rPr lang="ru-RU" sz="2800" b="1" dirty="0" smtClean="0">
                <a:solidFill>
                  <a:srgbClr val="59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«Научно-исследовательский институт организации и информатизации здравоохранения» </a:t>
            </a:r>
            <a:r>
              <a:rPr lang="ru-RU" sz="2800" dirty="0" smtClean="0"/>
              <a:t>Минздрава РФ (ЦНИИОИЗ)</a:t>
            </a:r>
          </a:p>
          <a:p>
            <a:pPr algn="ctr">
              <a:buFontTx/>
              <a:buNone/>
              <a:defRPr/>
            </a:pPr>
            <a:r>
              <a:rPr lang="ru-RU" sz="2800" dirty="0" smtClean="0"/>
              <a:t>с участием </a:t>
            </a:r>
            <a:r>
              <a:rPr lang="ru-RU" sz="2800" b="1" dirty="0" smtClean="0">
                <a:solidFill>
                  <a:srgbClr val="66FFFF"/>
                </a:solidFill>
              </a:rPr>
              <a:t>Национального центра</a:t>
            </a:r>
          </a:p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rgbClr val="66FFFF"/>
                </a:solidFill>
              </a:rPr>
              <a:t>статистики здравоохранения</a:t>
            </a:r>
            <a:r>
              <a:rPr lang="ru-RU" sz="2800" dirty="0" smtClean="0"/>
              <a:t> (США)</a:t>
            </a:r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4A494-4597-48CF-8191-470F3C56D8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147050" cy="1498600"/>
          </a:xfrm>
        </p:spPr>
        <p:txBody>
          <a:bodyPr/>
          <a:lstStyle/>
          <a:p>
            <a:r>
              <a:rPr lang="ru-RU" sz="2000" smtClean="0">
                <a:solidFill>
                  <a:schemeClr val="folHlink"/>
                </a:solidFill>
                <a:effectLst/>
              </a:rPr>
              <a:t>Международный исследовательский проект</a:t>
            </a:r>
            <a:br>
              <a:rPr lang="ru-RU" sz="2000" smtClean="0">
                <a:solidFill>
                  <a:schemeClr val="folHlink"/>
                </a:solidFill>
                <a:effectLst/>
              </a:rPr>
            </a:br>
            <a:r>
              <a:rPr lang="ru-RU" sz="2400" smtClean="0">
                <a:solidFill>
                  <a:schemeClr val="folHlink"/>
                </a:solidFill>
                <a:effectLst/>
              </a:rPr>
              <a:t>«</a:t>
            </a:r>
            <a:r>
              <a:rPr lang="ru-RU" sz="2400" b="0" smtClean="0">
                <a:solidFill>
                  <a:srgbClr val="FFFF00"/>
                </a:solidFill>
                <a:effectLst/>
              </a:rPr>
              <a:t>Усовершенствование сбора и использования статистических данных о смертности населения в Российской Федерации»</a:t>
            </a:r>
          </a:p>
        </p:txBody>
      </p:sp>
      <p:sp>
        <p:nvSpPr>
          <p:cNvPr id="32770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857375"/>
            <a:ext cx="8786813" cy="5000625"/>
          </a:xfrm>
        </p:spPr>
        <p:txBody>
          <a:bodyPr/>
          <a:lstStyle/>
          <a:p>
            <a:pPr marL="533400" indent="-533400">
              <a:buFontTx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r>
              <a:rPr lang="ru-RU" sz="2000" dirty="0" smtClean="0"/>
              <a:t>– обеспечение субъектов РФ качественной достоверной информацией о смертности, позволяющей принимать обоснованные управленческие решения, направленные на снижение смертности населения</a:t>
            </a:r>
          </a:p>
          <a:p>
            <a:pPr marL="533400" indent="-533400">
              <a:buFontTx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400" dirty="0" smtClean="0"/>
              <a:t>:</a:t>
            </a:r>
          </a:p>
          <a:p>
            <a:pPr marL="533400" indent="-533400">
              <a:buFontTx/>
              <a:buNone/>
              <a:defRPr/>
            </a:pPr>
            <a:r>
              <a:rPr lang="ru-RU" sz="2000" dirty="0" smtClean="0"/>
              <a:t>1. Изучение порядка сбора и обработки информации о смерти;</a:t>
            </a:r>
          </a:p>
          <a:p>
            <a:pPr marL="533400" indent="-533400">
              <a:buFontTx/>
              <a:buNone/>
              <a:defRPr/>
            </a:pPr>
            <a:r>
              <a:rPr lang="ru-RU" sz="2000" dirty="0" smtClean="0"/>
              <a:t>2. Проведение анализа правильности заполнения свидетельств;</a:t>
            </a:r>
          </a:p>
          <a:p>
            <a:pPr marL="533400" indent="-533400">
              <a:buFontTx/>
              <a:buNone/>
              <a:defRPr/>
            </a:pPr>
            <a:r>
              <a:rPr lang="ru-RU" sz="2000" dirty="0" smtClean="0"/>
              <a:t>3. Обучение медицинского персонала;</a:t>
            </a:r>
          </a:p>
          <a:p>
            <a:pPr marL="533400" indent="-533400">
              <a:buFontTx/>
              <a:buNone/>
              <a:defRPr/>
            </a:pPr>
            <a:r>
              <a:rPr lang="ru-RU" sz="2000" dirty="0" smtClean="0"/>
              <a:t>4. Подготовка экспертов;</a:t>
            </a:r>
          </a:p>
          <a:p>
            <a:pPr marL="533400" indent="-533400">
              <a:buFontTx/>
              <a:buNone/>
              <a:defRPr/>
            </a:pPr>
            <a:r>
              <a:rPr lang="ru-RU" sz="2000" dirty="0" smtClean="0"/>
              <a:t>5. Разработка автоматизированной системы регистрации смертности;</a:t>
            </a:r>
          </a:p>
          <a:p>
            <a:pPr marL="533400" indent="-533400">
              <a:buFontTx/>
              <a:buNone/>
              <a:defRPr/>
            </a:pPr>
            <a:r>
              <a:rPr lang="ru-RU" sz="2000" dirty="0" smtClean="0"/>
              <a:t>6. Подготовка предложений по совершенствованию системы сбора, обработки, кодирования диагнозов и выбора первоначальной причины смерти</a:t>
            </a:r>
          </a:p>
          <a:p>
            <a:pPr marL="533400" indent="-533400">
              <a:buFontTx/>
              <a:buNone/>
              <a:defRPr/>
            </a:pPr>
            <a:endParaRPr lang="ru-RU" sz="2000" dirty="0" smtClean="0"/>
          </a:p>
          <a:p>
            <a:pPr marL="533400" indent="-533400">
              <a:buFontTx/>
              <a:buNone/>
              <a:defRPr/>
            </a:pP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E42AA-98AF-44BD-85A3-BC9C4ECB5A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B05E1-4B80-4EB7-B80C-17E33BE21D9C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33794" name="Picture 4" descr="bucl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38544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bucl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20713"/>
            <a:ext cx="38528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2400" smtClean="0">
                <a:effectLst/>
              </a:rPr>
              <a:t>Общая характеристика базы данных по смертности по Тульской области за 2000 – 2014 годы</a:t>
            </a:r>
            <a:br>
              <a:rPr lang="ru-RU" sz="2400" smtClean="0">
                <a:effectLst/>
              </a:rPr>
            </a:b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91B67-1AC6-47D8-A372-6CEF962698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8280920" cy="34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53"/>
                <a:gridCol w="1658253"/>
                <a:gridCol w="1658253"/>
                <a:gridCol w="1658253"/>
                <a:gridCol w="1647908"/>
              </a:tblGrid>
              <a:tr h="4652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Все причины </a:t>
                      </a:r>
                      <a:r>
                        <a:rPr lang="ru-RU" sz="24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смерти</a:t>
                      </a:r>
                      <a:r>
                        <a:rPr lang="ru-RU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Умерло </a:t>
                      </a:r>
                      <a:endParaRPr lang="ru-RU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Возрастные группировки</a:t>
                      </a:r>
                      <a:endParaRPr lang="ru-RU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25-44</a:t>
                      </a:r>
                      <a:endParaRPr lang="ru-RU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45-54</a:t>
                      </a:r>
                      <a:endParaRPr lang="ru-RU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55 и более</a:t>
                      </a:r>
                      <a:endParaRPr lang="ru-RU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5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449647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9,6%</a:t>
                      </a:r>
                      <a:endParaRPr lang="ru-RU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12,5%</a:t>
                      </a:r>
                      <a:endParaRPr lang="ru-RU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75,8%</a:t>
                      </a:r>
                      <a:endParaRPr lang="ru-RU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5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 </a:t>
                      </a:r>
                      <a:r>
                        <a:rPr lang="ru-RU" sz="2000" b="1" dirty="0" err="1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т.ч</a:t>
                      </a:r>
                      <a:r>
                        <a:rPr lang="ru-RU" sz="20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вскрыто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37,5%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86,6%</a:t>
                      </a:r>
                      <a:endParaRPr lang="ru-RU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72,0%</a:t>
                      </a:r>
                      <a:endParaRPr lang="ru-RU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23,6%</a:t>
                      </a:r>
                      <a:endParaRPr lang="ru-RU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город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76%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село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24%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2988" y="5273675"/>
            <a:ext cx="68421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dirty="0">
                <a:latin typeface="Calibri" pitchFamily="34" charset="0"/>
                <a:ea typeface="Times New Roman"/>
                <a:cs typeface="Calibri" pitchFamily="34" charset="0"/>
              </a:rPr>
              <a:t>Мужчины –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51,4%  </a:t>
            </a:r>
            <a:r>
              <a:rPr lang="ru-RU" sz="2800" b="1" dirty="0">
                <a:latin typeface="Calibri" pitchFamily="34" charset="0"/>
                <a:ea typeface="Times New Roman"/>
                <a:cs typeface="Calibri" pitchFamily="34" charset="0"/>
              </a:rPr>
              <a:t>Женщины – 48,6%</a:t>
            </a:r>
          </a:p>
        </p:txBody>
      </p:sp>
      <p:sp>
        <p:nvSpPr>
          <p:cNvPr id="34863" name="TextBox 5"/>
          <p:cNvSpPr txBox="1">
            <a:spLocks noChangeArrowheads="1"/>
          </p:cNvSpPr>
          <p:nvPr/>
        </p:nvSpPr>
        <p:spPr bwMode="auto">
          <a:xfrm>
            <a:off x="395288" y="60928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Arial" charset="0"/>
              </a:rPr>
              <a:t>Удельный вес БКМС составил  1633 чел. или 0,36%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675687" cy="928688"/>
          </a:xfrm>
        </p:spPr>
        <p:txBody>
          <a:bodyPr/>
          <a:lstStyle/>
          <a:p>
            <a:pPr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причины смерти </a:t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Тульской области и Российской Федерации</a:t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на 100 тыс. населения (2000 – 2014 г.г.)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47F5A-A2D3-4CF3-BF7E-7FE7E4761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5923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53985"/>
              </p:ext>
            </p:extLst>
          </p:nvPr>
        </p:nvGraphicFramePr>
        <p:xfrm>
          <a:off x="179388" y="1557338"/>
          <a:ext cx="8750300" cy="4264027"/>
        </p:xfrm>
        <a:graphic>
          <a:graphicData uri="http://schemas.openxmlformats.org/drawingml/2006/table">
            <a:tbl>
              <a:tblPr/>
              <a:tblGrid>
                <a:gridCol w="5207000"/>
                <a:gridCol w="1012825"/>
                <a:gridCol w="795337"/>
                <a:gridCol w="939800"/>
                <a:gridCol w="795338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Причины смерти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РФ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2000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ТО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2000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РФ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2014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2014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 причины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1529,0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2099,3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1310,5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1713,3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Болезни системы кровообращения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849,4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1168,0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653,7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753,9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Новообразования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205,5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256,4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201,1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264,6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Несчастные случаи, травмы, отравления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219,9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260,1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118,8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129,7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Болезни органов пищеварения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44,6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56,5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66,1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98,2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Болезни органов дыхания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70,5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115,0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53,0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73,0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Инфекционные болезни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31,7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  <a:cs typeface="Arial" charset="0"/>
                        </a:rPr>
                        <a:t>21,3 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  <a:cs typeface="Arial" charset="0"/>
                        </a:rPr>
                        <a:t>18,5 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ХРБС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4,0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БКМС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856662" cy="792163"/>
          </a:xfrm>
        </p:spPr>
        <p:txBody>
          <a:bodyPr/>
          <a:lstStyle/>
          <a:p>
            <a:pPr>
              <a:defRPr/>
            </a:pPr>
            <a:r>
              <a:rPr lang="ru-RU" sz="2400" smtClean="0">
                <a:effectLst/>
              </a:rPr>
              <a:t>Смертность от всех причин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400" smtClean="0">
                <a:effectLst/>
              </a:rPr>
              <a:t> Тульской области </a:t>
            </a:r>
            <a:br>
              <a:rPr lang="ru-RU" sz="2400" smtClean="0">
                <a:effectLst/>
              </a:rPr>
            </a:br>
            <a:r>
              <a:rPr lang="ru-RU" sz="2400" smtClean="0">
                <a:effectLst/>
              </a:rPr>
              <a:t>и в РФ в </a:t>
            </a: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2000 - 2014 гг. (на 1000 населения)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E15D-4838-4AC8-BE77-441911F54D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27322" y="1268760"/>
          <a:ext cx="806110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948264" y="3429000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charset="0"/>
              </a:rPr>
              <a:t>ЕС 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– 5,79</a:t>
            </a:r>
            <a:endParaRPr lang="ru-RU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Номер слайда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C93CB-7BBF-491F-810B-16017F6E7A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42938" y="285750"/>
            <a:ext cx="8229600" cy="1079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000" dirty="0" smtClean="0">
                <a:effectLst/>
              </a:rPr>
              <a:t>Динамика показателей </a:t>
            </a:r>
            <a:r>
              <a:rPr lang="ru-RU" sz="2000" dirty="0" smtClean="0">
                <a:solidFill>
                  <a:srgbClr val="FFFF00"/>
                </a:solidFill>
              </a:rPr>
              <a:t>смертности от БКМС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smtClean="0"/>
              <a:t>в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>
                <a:effectLst/>
              </a:rPr>
              <a:t>Тульской области </a:t>
            </a:r>
            <a:r>
              <a:rPr lang="ru-RU" sz="2000" dirty="0" smtClean="0">
                <a:effectLst/>
              </a:rPr>
              <a:t>и РФ  (на 100 тыс. </a:t>
            </a:r>
            <a:r>
              <a:rPr lang="ru-RU" sz="2000" dirty="0">
                <a:effectLst/>
              </a:rPr>
              <a:t>взрослого населения)</a:t>
            </a:r>
          </a:p>
        </p:txBody>
      </p:sp>
      <p:graphicFrame>
        <p:nvGraphicFramePr>
          <p:cNvPr id="55364" name="Object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957888"/>
              </p:ext>
            </p:extLst>
          </p:nvPr>
        </p:nvGraphicFramePr>
        <p:xfrm>
          <a:off x="395536" y="1474997"/>
          <a:ext cx="8099425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Лист" r:id="rId4" imgW="8077245" imgH="5076810" progId="Excel.Sheet.8">
                  <p:embed/>
                </p:oleObj>
              </mc:Choice>
              <mc:Fallback>
                <p:oleObj name="Лист" r:id="rId4" imgW="8077245" imgH="5076810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74997"/>
                        <a:ext cx="8099425" cy="508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67" name="TextBox 2"/>
          <p:cNvSpPr txBox="1">
            <a:spLocks noChangeArrowheads="1"/>
          </p:cNvSpPr>
          <p:nvPr/>
        </p:nvSpPr>
        <p:spPr bwMode="auto">
          <a:xfrm>
            <a:off x="5715000" y="6000750"/>
            <a:ext cx="2220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charset="0"/>
              </a:rPr>
              <a:t>ЕС - 2,5</a:t>
            </a:r>
          </a:p>
        </p:txBody>
      </p:sp>
    </p:spTree>
    <p:extLst>
      <p:ext uri="{BB962C8B-B14F-4D97-AF65-F5344CB8AC3E}">
        <p14:creationId xmlns:p14="http://schemas.microsoft.com/office/powerpoint/2010/main" val="3156351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3237</TotalTime>
  <Words>911</Words>
  <Application>Microsoft Office PowerPoint</Application>
  <PresentationFormat>Экран (4:3)</PresentationFormat>
  <Paragraphs>306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Default Design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Международный исследовательский проект «Усовершенствование сбора и использования статистических данных о смертности населения в Российской Федерации»</vt:lpstr>
      <vt:lpstr>Презентация PowerPoint</vt:lpstr>
      <vt:lpstr>Общая характеристика базы данных по смертности по Тульской области за 2000 – 2014 годы </vt:lpstr>
      <vt:lpstr>Основные причины смерти  в Тульской области и Российской Федерации  на 100 тыс. населения (2000 – 2014 г.г.)</vt:lpstr>
      <vt:lpstr>Смертность от всех причин в Тульской области  и в РФ в 2000 - 2014 гг. (на 1000 населения)</vt:lpstr>
      <vt:lpstr>Презентация PowerPoint</vt:lpstr>
      <vt:lpstr>Число случаев смерти от болезней костно-мышечной  системы в Тульской области в 2000 - 2014 г.г.  по классу 13 (М00-М94)</vt:lpstr>
      <vt:lpstr>Структура смертности от болезней костно-мышечной системы в Тульской области</vt:lpstr>
      <vt:lpstr>Средний возраст умерших от болезней костно-мышечной системы (БКМС)  в Тульской области</vt:lpstr>
      <vt:lpstr>Заболеваемость ревматоидным артритом с диагнозом, установленным впервые в жизни взрослого населения  (на 100 тыс. соответствующего населения) </vt:lpstr>
      <vt:lpstr>Презентация PowerPoint</vt:lpstr>
      <vt:lpstr>Число случаев смерти от ревматоидного артрита  в Тульской области в 2000 - 2014 г.г.  </vt:lpstr>
      <vt:lpstr>Умершие от ревматоидного артрита в Тульской области (2000-2014)    N= 213</vt:lpstr>
      <vt:lpstr>Средний возраст умерших от РА  в Тульской области (2000-2014)  N= 213</vt:lpstr>
      <vt:lpstr>Умершие от ревматоидного артрита в Тульской области (2000-2014)    N= 213</vt:lpstr>
      <vt:lpstr>Непосредственные причины смерти (осложнения)  у пациентов с ревматоидным артритом  (по данным медицинских свидетельств о смерти)</vt:lpstr>
      <vt:lpstr>Непосредственные причины смерти  у пациентов с ревматоидным артритом  (по данным медицинских свидетельств о смерти)</vt:lpstr>
      <vt:lpstr>Достоверность кодирования диагноза ревматоидного артрита (РА). Причины смерти (2000 – 2014 гг.)</vt:lpstr>
      <vt:lpstr>Выводы</vt:lpstr>
      <vt:lpstr>Презентация PowerPoint</vt:lpstr>
    </vt:vector>
  </TitlesOfParts>
  <Company>TOB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ПОКАЗАТЕЛЕЙ ЗАБОЛЕВАЕМОСТИ ОСТРОЙ РЕВМАТИЧЕСКОЙ ЛИХОРАДКОЙ,  ХРОНИЧЕСКОЙ  РЕВМАТИЧЕСКОЙ БОЛЕЗНЬЮ СЕРДЦА И ЛЕТАЛЬНЫХ ИСХОДОВ В ТУЛЬСКОЙ ОБЛАСТИ (1991 – 2011 ГГ.). Сороцкая В.Н.1, Вайсман Д.Ш.2, Балабанова Р.М.3 1.Тульский государственный университет,          2. ФГБУ «Центральный научно-исследовательский институт      организации и информатизации здравоохранения» Минздрава РФ, 3. ФГБУ «Научно-исследовательский институт ревматологии РАМН»</dc:title>
  <dc:creator>HLG</dc:creator>
  <cp:lastModifiedBy>Admin</cp:lastModifiedBy>
  <cp:revision>329</cp:revision>
  <cp:lastPrinted>2015-12-13T11:56:35Z</cp:lastPrinted>
  <dcterms:created xsi:type="dcterms:W3CDTF">2013-05-09T08:30:12Z</dcterms:created>
  <dcterms:modified xsi:type="dcterms:W3CDTF">2015-12-16T07:34:33Z</dcterms:modified>
</cp:coreProperties>
</file>